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4" r:id="rId4"/>
    <p:sldId id="263" r:id="rId5"/>
    <p:sldId id="260" r:id="rId6"/>
    <p:sldId id="261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9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The Reporting Gap in Public Transport System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1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1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8EA-4BD6-84F1-28D6152F7B65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2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2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8EA-4BD6-84F1-28D6152F7B6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3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3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8EA-4BD6-84F1-28D6152F7B65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8000"/>
                      <a:satMod val="110000"/>
                      <a:lumMod val="104000"/>
                    </a:schemeClr>
                  </a:gs>
                  <a:gs pos="69000">
                    <a:schemeClr val="accent4">
                      <a:shade val="88000"/>
                      <a:satMod val="130000"/>
                      <a:lumMod val="92000"/>
                    </a:schemeClr>
                  </a:gs>
                  <a:gs pos="100000">
                    <a:schemeClr val="accent4">
                      <a:shade val="78000"/>
                      <a:satMod val="130000"/>
                      <a:lumMod val="92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8EA-4BD6-84F1-28D6152F7B6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Reported to police</c:v>
                </c:pt>
                <c:pt idx="1">
                  <c:v>Experienced Harrasment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95.7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60-472D-98ED-07AD6C5BE90A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A45D6-5C70-7D3D-18F2-6C3F27E28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30966" y="1077601"/>
            <a:ext cx="8637073" cy="2541431"/>
          </a:xfrm>
        </p:spPr>
        <p:txBody>
          <a:bodyPr/>
          <a:lstStyle/>
          <a:p>
            <a:pPr algn="ctr"/>
            <a:r>
              <a:rPr lang="en-IN" b="1" dirty="0" err="1">
                <a:latin typeface="Algerian" panose="04020705040A02060702" pitchFamily="82" charset="0"/>
              </a:rPr>
              <a:t>Rakshatra</a:t>
            </a:r>
            <a:endParaRPr lang="en-IN" b="1" dirty="0"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336C8F-CEFC-D1E2-87DF-C6B22E1FEA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4929" y="3540374"/>
            <a:ext cx="8142064" cy="766155"/>
          </a:xfrm>
        </p:spPr>
        <p:txBody>
          <a:bodyPr/>
          <a:lstStyle/>
          <a:p>
            <a:pPr algn="ctr"/>
            <a:r>
              <a:rPr lang="en-IN" dirty="0"/>
              <a:t>“A smart journey begins with a safe path”</a:t>
            </a:r>
          </a:p>
        </p:txBody>
      </p:sp>
    </p:spTree>
    <p:extLst>
      <p:ext uri="{BB962C8B-B14F-4D97-AF65-F5344CB8AC3E}">
        <p14:creationId xmlns:p14="http://schemas.microsoft.com/office/powerpoint/2010/main" val="2784475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95B488-9720-39EF-4D1B-C0F8A7E34C23}"/>
              </a:ext>
            </a:extLst>
          </p:cNvPr>
          <p:cNvSpPr txBox="1"/>
          <p:nvPr/>
        </p:nvSpPr>
        <p:spPr>
          <a:xfrm>
            <a:off x="345358" y="1452984"/>
            <a:ext cx="1150128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/>
              <a:t>Travel has become easier than ever before.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000" dirty="0"/>
              <a:t>Every day, millions of people travel to unfamiliar cities for tourism, education, work, or emergencies. The moment a traveler arrives in an unfamiliar place, several questions arise: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Which route should I take to reach my destination?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Is the driver offering me a fair price or am I being overcharged?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Should I take a metro, taxi, bus, or local transport?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Is this area safe to travel at night?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 Who can I trust in an unfamiliar city?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 What should I do if I face an emergency?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Travelers still struggle with transport confusion, safety uncertainty,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lack of trusted local services, and the risk of being exploited due to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unfamiliarity with the city.</a:t>
            </a:r>
            <a:endParaRPr lang="en-IN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0EA25F-5AE8-91CF-7874-12839640A97F}"/>
              </a:ext>
            </a:extLst>
          </p:cNvPr>
          <p:cNvSpPr txBox="1"/>
          <p:nvPr/>
        </p:nvSpPr>
        <p:spPr>
          <a:xfrm>
            <a:off x="345358" y="639078"/>
            <a:ext cx="63602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N" sz="4000" dirty="0"/>
              <a:t>PROBLEM STATEMENT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B9F4D583-2D64-BC57-A523-CC72A84F94D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36595427"/>
              </p:ext>
            </p:extLst>
          </p:nvPr>
        </p:nvGraphicFramePr>
        <p:xfrm>
          <a:off x="7252929" y="2497393"/>
          <a:ext cx="4939071" cy="2569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1904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88177C-0777-D3EF-6923-38C66EE37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361" y="1511710"/>
            <a:ext cx="5389692" cy="31192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FEE3AEE-5C78-157B-8FF6-9525C982B9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0581" y="1511710"/>
            <a:ext cx="5565058" cy="32346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3594A87-C272-6B5C-DE86-C708005EAE41}"/>
              </a:ext>
            </a:extLst>
          </p:cNvPr>
          <p:cNvSpPr txBox="1"/>
          <p:nvPr/>
        </p:nvSpPr>
        <p:spPr>
          <a:xfrm>
            <a:off x="452284" y="442452"/>
            <a:ext cx="105205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N" sz="4000" dirty="0"/>
              <a:t>Statistical Representation of Problem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815E34-41C9-A5EE-FC0D-267FCADF04D9}"/>
              </a:ext>
            </a:extLst>
          </p:cNvPr>
          <p:cNvSpPr txBox="1"/>
          <p:nvPr/>
        </p:nvSpPr>
        <p:spPr>
          <a:xfrm>
            <a:off x="452284" y="5053781"/>
            <a:ext cx="114152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“These are not just minor inconveniences - they represent real risks that travelers face every day.”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466355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86B7BCB-3EBC-C164-6A5D-9CDC615DEF55}"/>
              </a:ext>
            </a:extLst>
          </p:cNvPr>
          <p:cNvSpPr txBox="1"/>
          <p:nvPr/>
        </p:nvSpPr>
        <p:spPr>
          <a:xfrm>
            <a:off x="828368" y="538005"/>
            <a:ext cx="610091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N" sz="4000" dirty="0"/>
              <a:t>Proposed solution: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8C6AEF-6CFA-6D38-69D1-26D1F306524F}"/>
              </a:ext>
            </a:extLst>
          </p:cNvPr>
          <p:cNvSpPr txBox="1"/>
          <p:nvPr/>
        </p:nvSpPr>
        <p:spPr>
          <a:xfrm>
            <a:off x="816077" y="1425677"/>
            <a:ext cx="946846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We propose </a:t>
            </a:r>
            <a:r>
              <a:rPr lang="en-US" sz="2000" b="1" dirty="0"/>
              <a:t>RAKSHATRA</a:t>
            </a:r>
            <a:r>
              <a:rPr lang="en-US" sz="2000" dirty="0"/>
              <a:t> - a Smart Travel Safety Companion that helps people navigate unfamiliar cities safely, confidently, and efficiently.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RAKSHATRA brings together route intelligence, trusted services, and real-time safety support into one unified platform.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The system enables travelers to: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Plan smarter routes using metro, buses, taxis, and local transport combinations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Avoid scams with verified drivers and transparent fare estimates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Navigate safer paths with safety-aware route recommendations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Access instant help through a one-tap SOS emergency alert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Receive faster assistance through a nearby volunteer safety network</a:t>
            </a:r>
          </a:p>
          <a:p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/>
              <a:t>RAKSHATRA transforms fragmented travel tools into a single intelligent platform that prioritizes safety, trust, and smart mobility for travelers.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634341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D56D7FB-F7C6-EF87-5E47-614649B85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557940"/>
              </p:ext>
            </p:extLst>
          </p:nvPr>
        </p:nvGraphicFramePr>
        <p:xfrm>
          <a:off x="244756" y="1789917"/>
          <a:ext cx="11859804" cy="415368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64951">
                  <a:extLst>
                    <a:ext uri="{9D8B030D-6E8A-4147-A177-3AD203B41FA5}">
                      <a16:colId xmlns:a16="http://schemas.microsoft.com/office/drawing/2014/main" val="541809879"/>
                    </a:ext>
                  </a:extLst>
                </a:gridCol>
                <a:gridCol w="2964951">
                  <a:extLst>
                    <a:ext uri="{9D8B030D-6E8A-4147-A177-3AD203B41FA5}">
                      <a16:colId xmlns:a16="http://schemas.microsoft.com/office/drawing/2014/main" val="2108314691"/>
                    </a:ext>
                  </a:extLst>
                </a:gridCol>
                <a:gridCol w="2964951">
                  <a:extLst>
                    <a:ext uri="{9D8B030D-6E8A-4147-A177-3AD203B41FA5}">
                      <a16:colId xmlns:a16="http://schemas.microsoft.com/office/drawing/2014/main" val="3983803592"/>
                    </a:ext>
                  </a:extLst>
                </a:gridCol>
                <a:gridCol w="2964951">
                  <a:extLst>
                    <a:ext uri="{9D8B030D-6E8A-4147-A177-3AD203B41FA5}">
                      <a16:colId xmlns:a16="http://schemas.microsoft.com/office/drawing/2014/main" val="29901116"/>
                    </a:ext>
                  </a:extLst>
                </a:gridCol>
              </a:tblGrid>
              <a:tr h="29915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 b="1">
                          <a:solidFill>
                            <a:srgbClr val="1F1F1F"/>
                          </a:solidFill>
                          <a:effectLst/>
                        </a:rPr>
                        <a:t>Competitor</a:t>
                      </a:r>
                      <a:endParaRPr lang="en-IN" sz="16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 b="1" dirty="0">
                          <a:solidFill>
                            <a:srgbClr val="1F1F1F"/>
                          </a:solidFill>
                          <a:effectLst/>
                        </a:rPr>
                        <a:t>Focus Area</a:t>
                      </a:r>
                      <a:endParaRPr lang="en-IN" sz="16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 b="1">
                          <a:solidFill>
                            <a:srgbClr val="1F1F1F"/>
                          </a:solidFill>
                          <a:effectLst/>
                        </a:rPr>
                        <a:t>Strengths</a:t>
                      </a:r>
                      <a:endParaRPr lang="en-IN" sz="16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 b="1" dirty="0">
                          <a:solidFill>
                            <a:srgbClr val="1F1F1F"/>
                          </a:solidFill>
                          <a:effectLst/>
                        </a:rPr>
                        <a:t>Weakness (Your Edge)</a:t>
                      </a:r>
                      <a:endParaRPr lang="en-IN" sz="16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>
                    <a:solidFill>
                      <a:srgbClr val="D4D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2661157"/>
                  </a:ext>
                </a:extLst>
              </a:tr>
              <a:tr h="121351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 b="1" dirty="0">
                          <a:solidFill>
                            <a:srgbClr val="1F1F1F"/>
                          </a:solidFill>
                          <a:effectLst/>
                        </a:rPr>
                        <a:t>Google Maps / Apple Maps</a:t>
                      </a:r>
                      <a:endParaRPr lang="en-IN" sz="16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>
                          <a:solidFill>
                            <a:srgbClr val="1F1F1F"/>
                          </a:solidFill>
                          <a:effectLst/>
                        </a:rPr>
                        <a:t>Navigation &amp; Mapping</a:t>
                      </a:r>
                      <a:endParaRPr lang="en-IN" sz="16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600" b="1">
                          <a:solidFill>
                            <a:srgbClr val="1F1F1F"/>
                          </a:solidFill>
                          <a:effectLst/>
                        </a:rPr>
                        <a:t>Global Coverage:</a:t>
                      </a:r>
                      <a:r>
                        <a:rPr lang="en-US" sz="1600">
                          <a:solidFill>
                            <a:srgbClr val="1F1F1F"/>
                          </a:solidFill>
                          <a:effectLst/>
                        </a:rPr>
                        <a:t> Unmatched mapping data, turn-by-turn navigation, and real-time traffic updates.</a:t>
                      </a:r>
                      <a:endParaRPr lang="en-US" sz="16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6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Navigation Only: 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Focuses only on routes 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  <a:highlight>
                            <a:srgbClr val="FFFF00"/>
                          </a:highlight>
                          <a:latin typeface="Google Sans Text"/>
                        </a:rPr>
                        <a:t>No safety insights, scam detection, or verified last-mile transport guidance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. </a:t>
                      </a:r>
                    </a:p>
                  </a:txBody>
                  <a:tcPr marL="43301" marR="43301" marT="57735" marB="57735" anchor="ctr"/>
                </a:tc>
                <a:extLst>
                  <a:ext uri="{0D108BD9-81ED-4DB2-BD59-A6C34878D82A}">
                    <a16:rowId xmlns:a16="http://schemas.microsoft.com/office/drawing/2014/main" val="3841413811"/>
                  </a:ext>
                </a:extLst>
              </a:tr>
              <a:tr h="121351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 b="1" dirty="0">
                          <a:solidFill>
                            <a:srgbClr val="1F1F1F"/>
                          </a:solidFill>
                          <a:effectLst/>
                        </a:rPr>
                        <a:t>Uber / Ola / Rapido</a:t>
                      </a:r>
                      <a:endParaRPr lang="en-IN" sz="16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>
                          <a:solidFill>
                            <a:srgbClr val="1F1F1F"/>
                          </a:solidFill>
                          <a:effectLst/>
                        </a:rPr>
                        <a:t>Ride-Hailing &amp; Transport</a:t>
                      </a:r>
                      <a:endParaRPr lang="en-IN" sz="16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600" b="1" dirty="0">
                          <a:solidFill>
                            <a:srgbClr val="1F1F1F"/>
                          </a:solidFill>
                          <a:effectLst/>
                        </a:rPr>
                        <a:t>On-Demand Transport: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</a:rPr>
                        <a:t> Provides quick, point-to-point rides with integrated digital payment systems.</a:t>
                      </a:r>
                      <a:endParaRPr lang="en-US" sz="16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6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Single Transport Mode: 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Focuses only on rides, 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  <a:highlight>
                            <a:srgbClr val="FFFF00"/>
                          </a:highlight>
                          <a:latin typeface="Google Sans Text"/>
                        </a:rPr>
                        <a:t>no integration with metro, buses, or trains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.</a:t>
                      </a:r>
                    </a:p>
                  </a:txBody>
                  <a:tcPr marL="43301" marR="43301" marT="57735" marB="57735" anchor="ctr"/>
                </a:tc>
                <a:extLst>
                  <a:ext uri="{0D108BD9-81ED-4DB2-BD59-A6C34878D82A}">
                    <a16:rowId xmlns:a16="http://schemas.microsoft.com/office/drawing/2014/main" val="2855642635"/>
                  </a:ext>
                </a:extLst>
              </a:tr>
              <a:tr h="1367341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 b="1" dirty="0">
                          <a:solidFill>
                            <a:srgbClr val="1F1F1F"/>
                          </a:solidFill>
                          <a:effectLst/>
                        </a:rPr>
                        <a:t>Dedicated Safety Apps</a:t>
                      </a:r>
                      <a:endParaRPr lang="en-IN" sz="16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600">
                          <a:solidFill>
                            <a:srgbClr val="1F1F1F"/>
                          </a:solidFill>
                          <a:effectLst/>
                        </a:rPr>
                        <a:t>Emergency Response</a:t>
                      </a:r>
                      <a:endParaRPr lang="en-IN" sz="16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600" b="1">
                          <a:solidFill>
                            <a:srgbClr val="1F1F1F"/>
                          </a:solidFill>
                          <a:effectLst/>
                        </a:rPr>
                        <a:t>Quick Alerts:</a:t>
                      </a:r>
                      <a:r>
                        <a:rPr lang="en-US" sz="1600">
                          <a:solidFill>
                            <a:srgbClr val="1F1F1F"/>
                          </a:solidFill>
                          <a:effectLst/>
                        </a:rPr>
                        <a:t> Provides immediate SOS triggers and location sharing with trusted contacts.</a:t>
                      </a:r>
                      <a:endParaRPr lang="en-US" sz="16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43301" marR="43301" marT="57735" marB="57735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600" b="1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Reactive Safety: 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Helps after emergencies, 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  <a:highlight>
                            <a:srgbClr val="FFFF00"/>
                          </a:highlight>
                          <a:latin typeface="Google Sans Text"/>
                        </a:rPr>
                        <a:t>not in preventing unsafe routes beforehand</a:t>
                      </a:r>
                      <a:r>
                        <a:rPr lang="en-US" sz="1600" dirty="0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.</a:t>
                      </a:r>
                    </a:p>
                  </a:txBody>
                  <a:tcPr marL="43301" marR="43301" marT="57735" marB="57735" anchor="ctr"/>
                </a:tc>
                <a:extLst>
                  <a:ext uri="{0D108BD9-81ED-4DB2-BD59-A6C34878D82A}">
                    <a16:rowId xmlns:a16="http://schemas.microsoft.com/office/drawing/2014/main" val="309044544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1B58626-816F-2081-B9F6-21EA9ED3190A}"/>
              </a:ext>
            </a:extLst>
          </p:cNvPr>
          <p:cNvSpPr txBox="1"/>
          <p:nvPr/>
        </p:nvSpPr>
        <p:spPr>
          <a:xfrm>
            <a:off x="332198" y="757084"/>
            <a:ext cx="92029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N" sz="4000" dirty="0"/>
              <a:t>EXISTING SOLUTIONS</a:t>
            </a:r>
          </a:p>
        </p:txBody>
      </p:sp>
    </p:spTree>
    <p:extLst>
      <p:ext uri="{BB962C8B-B14F-4D97-AF65-F5344CB8AC3E}">
        <p14:creationId xmlns:p14="http://schemas.microsoft.com/office/powerpoint/2010/main" val="1639355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F5C2F96-1D25-D364-1038-10F3FBF15D7C}"/>
              </a:ext>
            </a:extLst>
          </p:cNvPr>
          <p:cNvSpPr txBox="1"/>
          <p:nvPr/>
        </p:nvSpPr>
        <p:spPr>
          <a:xfrm>
            <a:off x="707923" y="648911"/>
            <a:ext cx="62041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IN" sz="4000" dirty="0"/>
              <a:t>IMPACT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FFB2180-E846-1F3E-BDF9-C1EF552332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998312"/>
              </p:ext>
            </p:extLst>
          </p:nvPr>
        </p:nvGraphicFramePr>
        <p:xfrm>
          <a:off x="490647" y="1633252"/>
          <a:ext cx="11475210" cy="42153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825070">
                  <a:extLst>
                    <a:ext uri="{9D8B030D-6E8A-4147-A177-3AD203B41FA5}">
                      <a16:colId xmlns:a16="http://schemas.microsoft.com/office/drawing/2014/main" val="1175732581"/>
                    </a:ext>
                  </a:extLst>
                </a:gridCol>
                <a:gridCol w="3825070">
                  <a:extLst>
                    <a:ext uri="{9D8B030D-6E8A-4147-A177-3AD203B41FA5}">
                      <a16:colId xmlns:a16="http://schemas.microsoft.com/office/drawing/2014/main" val="3595406066"/>
                    </a:ext>
                  </a:extLst>
                </a:gridCol>
                <a:gridCol w="3825070">
                  <a:extLst>
                    <a:ext uri="{9D8B030D-6E8A-4147-A177-3AD203B41FA5}">
                      <a16:colId xmlns:a16="http://schemas.microsoft.com/office/drawing/2014/main" val="1940726062"/>
                    </a:ext>
                  </a:extLst>
                </a:gridCol>
              </a:tblGrid>
              <a:tr h="373528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800" b="1">
                          <a:solidFill>
                            <a:srgbClr val="1F1F1F"/>
                          </a:solidFill>
                          <a:effectLst/>
                        </a:rPr>
                        <a:t>Beneficiary</a:t>
                      </a:r>
                      <a:endParaRPr lang="en-IN" sz="18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800" b="1">
                          <a:solidFill>
                            <a:srgbClr val="1F1F1F"/>
                          </a:solidFill>
                          <a:effectLst/>
                        </a:rPr>
                        <a:t>The Problem</a:t>
                      </a:r>
                      <a:endParaRPr lang="en-IN" sz="18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800" b="1" dirty="0" err="1">
                          <a:solidFill>
                            <a:srgbClr val="1F1F1F"/>
                          </a:solidFill>
                          <a:effectLst/>
                        </a:rPr>
                        <a:t>Rakshatra’s</a:t>
                      </a:r>
                      <a:r>
                        <a:rPr lang="en-IN" sz="1800" b="1" dirty="0">
                          <a:solidFill>
                            <a:srgbClr val="1F1F1F"/>
                          </a:solidFill>
                          <a:effectLst/>
                        </a:rPr>
                        <a:t> Impact</a:t>
                      </a:r>
                      <a:endParaRPr lang="en-IN" sz="18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>
                    <a:solidFill>
                      <a:srgbClr val="D4D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9148"/>
                  </a:ext>
                </a:extLst>
              </a:tr>
              <a:tr h="769028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800" b="1">
                          <a:solidFill>
                            <a:srgbClr val="1F1F1F"/>
                          </a:solidFill>
                          <a:effectLst/>
                        </a:rPr>
                        <a:t>Solo / Women Travelers</a:t>
                      </a:r>
                      <a:endParaRPr lang="en-IN" sz="18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800">
                          <a:solidFill>
                            <a:srgbClr val="1F1F1F"/>
                          </a:solidFill>
                          <a:effectLst/>
                        </a:rPr>
                        <a:t>Fear of unsafe streets and night travel.</a:t>
                      </a:r>
                      <a:endParaRPr lang="en-US" sz="18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800" b="1" dirty="0">
                          <a:solidFill>
                            <a:srgbClr val="1F1F1F"/>
                          </a:solidFill>
                          <a:effectLst/>
                        </a:rPr>
                        <a:t>AI-Safe Routing:</a:t>
                      </a:r>
                      <a:r>
                        <a:rPr lang="en-US" sz="1800" dirty="0">
                          <a:solidFill>
                            <a:srgbClr val="1F1F1F"/>
                          </a:solidFill>
                          <a:effectLst/>
                        </a:rPr>
                        <a:t> Guides them through well-lit, populated areas with an active SOS.</a:t>
                      </a:r>
                      <a:endParaRPr lang="en-US" sz="18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/>
                </a:tc>
                <a:extLst>
                  <a:ext uri="{0D108BD9-81ED-4DB2-BD59-A6C34878D82A}">
                    <a16:rowId xmlns:a16="http://schemas.microsoft.com/office/drawing/2014/main" val="2259919719"/>
                  </a:ext>
                </a:extLst>
              </a:tr>
              <a:tr h="769028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800" b="1">
                          <a:solidFill>
                            <a:srgbClr val="1F1F1F"/>
                          </a:solidFill>
                          <a:effectLst/>
                        </a:rPr>
                        <a:t>Tourists</a:t>
                      </a:r>
                      <a:endParaRPr lang="en-IN" sz="18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800" dirty="0">
                          <a:solidFill>
                            <a:srgbClr val="1F1F1F"/>
                          </a:solidFill>
                          <a:effectLst/>
                        </a:rPr>
                        <a:t>Overcharging scams and confusing public transit.</a:t>
                      </a:r>
                      <a:endParaRPr lang="en-US" sz="18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800" b="1">
                          <a:solidFill>
                            <a:srgbClr val="1F1F1F"/>
                          </a:solidFill>
                          <a:effectLst/>
                        </a:rPr>
                        <a:t>Financial Security:</a:t>
                      </a:r>
                      <a:r>
                        <a:rPr lang="en-US" sz="1800">
                          <a:solidFill>
                            <a:srgbClr val="1F1F1F"/>
                          </a:solidFill>
                          <a:effectLst/>
                        </a:rPr>
                        <a:t> Provides transparent fare estimates and seamless transit links.</a:t>
                      </a:r>
                      <a:endParaRPr lang="en-US" sz="18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/>
                </a:tc>
                <a:extLst>
                  <a:ext uri="{0D108BD9-81ED-4DB2-BD59-A6C34878D82A}">
                    <a16:rowId xmlns:a16="http://schemas.microsoft.com/office/drawing/2014/main" val="3086337001"/>
                  </a:ext>
                </a:extLst>
              </a:tr>
              <a:tr h="769028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800" b="1" dirty="0">
                          <a:solidFill>
                            <a:srgbClr val="1F1F1F"/>
                          </a:solidFill>
                          <a:effectLst/>
                        </a:rPr>
                        <a:t>Verified Drivers</a:t>
                      </a:r>
                      <a:endParaRPr lang="en-IN" sz="18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800">
                          <a:solidFill>
                            <a:srgbClr val="1F1F1F"/>
                          </a:solidFill>
                          <a:effectLst/>
                        </a:rPr>
                        <a:t>Honest drivers lose business to aggressive scammers.</a:t>
                      </a:r>
                      <a:endParaRPr lang="en-US" sz="18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800" b="1">
                          <a:solidFill>
                            <a:srgbClr val="1F1F1F"/>
                          </a:solidFill>
                          <a:effectLst/>
                        </a:rPr>
                        <a:t>Economic Trust:</a:t>
                      </a:r>
                      <a:r>
                        <a:rPr lang="en-US" sz="1800">
                          <a:solidFill>
                            <a:srgbClr val="1F1F1F"/>
                          </a:solidFill>
                          <a:effectLst/>
                        </a:rPr>
                        <a:t> Drives fair business to vetted drivers based on user ratings.</a:t>
                      </a:r>
                      <a:endParaRPr lang="en-US" sz="18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/>
                </a:tc>
                <a:extLst>
                  <a:ext uri="{0D108BD9-81ED-4DB2-BD59-A6C34878D82A}">
                    <a16:rowId xmlns:a16="http://schemas.microsoft.com/office/drawing/2014/main" val="2791537051"/>
                  </a:ext>
                </a:extLst>
              </a:tr>
              <a:tr h="769028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IN" sz="1800" b="1" dirty="0">
                          <a:solidFill>
                            <a:srgbClr val="1F1F1F"/>
                          </a:solidFill>
                          <a:effectLst/>
                        </a:rPr>
                        <a:t>Smart Cities</a:t>
                      </a:r>
                      <a:endParaRPr lang="en-IN" sz="18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>
                    <a:solidFill>
                      <a:srgbClr val="D4D9EC"/>
                    </a:solidFill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800">
                          <a:solidFill>
                            <a:srgbClr val="1F1F1F"/>
                          </a:solidFill>
                          <a:effectLst/>
                        </a:rPr>
                        <a:t>Tourists clog roads with cabs instead of using local transit.</a:t>
                      </a:r>
                      <a:endParaRPr lang="en-US" sz="180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/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n-US" sz="1800" b="1" dirty="0">
                          <a:solidFill>
                            <a:srgbClr val="1F1F1F"/>
                          </a:solidFill>
                          <a:effectLst/>
                        </a:rPr>
                        <a:t>Sustainable Mobility:</a:t>
                      </a:r>
                      <a:r>
                        <a:rPr lang="en-US" sz="1800" dirty="0">
                          <a:solidFill>
                            <a:srgbClr val="1F1F1F"/>
                          </a:solidFill>
                          <a:effectLst/>
                        </a:rPr>
                        <a:t> Boosts public transit use by making it easy to navigate.</a:t>
                      </a:r>
                      <a:endParaRPr lang="en-US" sz="1800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L="65917" marR="65917" marT="87889" marB="87889" anchor="ctr"/>
                </a:tc>
                <a:extLst>
                  <a:ext uri="{0D108BD9-81ED-4DB2-BD59-A6C34878D82A}">
                    <a16:rowId xmlns:a16="http://schemas.microsoft.com/office/drawing/2014/main" val="41783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41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61B877-0910-9D93-7A3E-4AACF70A2923}"/>
              </a:ext>
            </a:extLst>
          </p:cNvPr>
          <p:cNvSpPr txBox="1"/>
          <p:nvPr/>
        </p:nvSpPr>
        <p:spPr>
          <a:xfrm>
            <a:off x="452284" y="294968"/>
            <a:ext cx="56437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sz="4000" dirty="0"/>
              <a:t>APPLICATIONS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4401FA-A110-4DBD-6D4C-082BFFB45FAF}"/>
              </a:ext>
            </a:extLst>
          </p:cNvPr>
          <p:cNvSpPr txBox="1"/>
          <p:nvPr/>
        </p:nvSpPr>
        <p:spPr>
          <a:xfrm>
            <a:off x="452284" y="1327391"/>
            <a:ext cx="902601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1. Tourism &amp; Travel Safety</a:t>
            </a:r>
          </a:p>
          <a:p>
            <a:pPr lvl="1"/>
            <a:r>
              <a:rPr lang="en-US" sz="2000" dirty="0"/>
              <a:t>Helps tourists explore unfamiliar cities safely with trusted routes, drivers, and emergency support.</a:t>
            </a:r>
          </a:p>
          <a:p>
            <a:r>
              <a:rPr lang="en-US" sz="2000" b="1" dirty="0"/>
              <a:t>2. Women Safety in Urban Travel</a:t>
            </a:r>
          </a:p>
          <a:p>
            <a:pPr lvl="1"/>
            <a:r>
              <a:rPr lang="en-US" sz="2000" dirty="0"/>
              <a:t>Provides safer route suggestions, emergency alerts, and rapid assistance during risky situations.</a:t>
            </a:r>
          </a:p>
          <a:p>
            <a:r>
              <a:rPr lang="en-US" sz="2000" b="1" dirty="0"/>
              <a:t>3. Smart City Mobility</a:t>
            </a:r>
          </a:p>
          <a:p>
            <a:pPr lvl="1"/>
            <a:r>
              <a:rPr lang="en-US" sz="2000" dirty="0"/>
              <a:t>Supports smart city initiatives by integrating multiple transport options into one intelligent platform.</a:t>
            </a:r>
          </a:p>
          <a:p>
            <a:r>
              <a:rPr lang="en-US" sz="2000" b="1" dirty="0"/>
              <a:t>4. Student &amp; Professional Mobility</a:t>
            </a:r>
          </a:p>
          <a:p>
            <a:pPr lvl="1"/>
            <a:r>
              <a:rPr lang="en-US" sz="2000" dirty="0"/>
              <a:t>Useful for students and professionals relocating to new cities who need reliable travel guidance.</a:t>
            </a:r>
          </a:p>
          <a:p>
            <a:r>
              <a:rPr lang="en-US" sz="2000" b="1" dirty="0"/>
              <a:t>5. Emergency Assistance Network</a:t>
            </a:r>
          </a:p>
          <a:p>
            <a:pPr lvl="1"/>
            <a:r>
              <a:rPr lang="en-US" sz="2000" dirty="0"/>
              <a:t>Enables faster response during emergencies through location alerts and community volunteer support.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097778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6A3706-C5F3-6F40-2D29-9D9160281929}"/>
              </a:ext>
            </a:extLst>
          </p:cNvPr>
          <p:cNvSpPr txBox="1"/>
          <p:nvPr/>
        </p:nvSpPr>
        <p:spPr>
          <a:xfrm>
            <a:off x="1297858" y="2767280"/>
            <a:ext cx="102845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“Travel should create memories, not worries.”</a:t>
            </a:r>
          </a:p>
          <a:p>
            <a:pPr algn="r"/>
            <a:r>
              <a:rPr lang="en-US" sz="1600" dirty="0"/>
              <a:t>- RAKSHATRA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22549775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{46AC85BB-32D6-4B08-897E-C2B5FFD35E9D}TFc986dd65-aaf0-4d5c-bef9-9c391ee05f7b738e0fce-4a319d133af4</Template>
  <TotalTime>142</TotalTime>
  <Words>641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Algerian</vt:lpstr>
      <vt:lpstr>Arial</vt:lpstr>
      <vt:lpstr>Gill Sans MT</vt:lpstr>
      <vt:lpstr>Google Sans Text</vt:lpstr>
      <vt:lpstr>Wingdings</vt:lpstr>
      <vt:lpstr>Gallery</vt:lpstr>
      <vt:lpstr>Rakshatra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Nihal Kata</dc:creator>
  <cp:lastModifiedBy>Nihal Kata</cp:lastModifiedBy>
  <cp:revision>1</cp:revision>
  <dcterms:created xsi:type="dcterms:W3CDTF">2026-03-08T07:45:03Z</dcterms:created>
  <dcterms:modified xsi:type="dcterms:W3CDTF">2026-04-26T19:27:22Z</dcterms:modified>
</cp:coreProperties>
</file>