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850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6377173"/>
            <a:ext cx="12189714" cy="478536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0" y="6355079"/>
            <a:ext cx="12192000" cy="502920"/>
          </a:xfrm>
          <a:custGeom>
            <a:avLst/>
            <a:gdLst/>
            <a:ahLst/>
            <a:cxnLst/>
            <a:rect l="l" t="t" r="r" b="b"/>
            <a:pathLst>
              <a:path w="12192000" h="502920">
                <a:moveTo>
                  <a:pt x="12192000" y="0"/>
                </a:moveTo>
                <a:lnTo>
                  <a:pt x="0" y="0"/>
                </a:lnTo>
                <a:lnTo>
                  <a:pt x="0" y="502920"/>
                </a:lnTo>
                <a:lnTo>
                  <a:pt x="12192000" y="502920"/>
                </a:lnTo>
                <a:lnTo>
                  <a:pt x="12192000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621534" y="220979"/>
            <a:ext cx="6948931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88631" y="1680591"/>
            <a:ext cx="9624695" cy="34734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374881" y="6463538"/>
            <a:ext cx="166370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57056" y="851153"/>
            <a:ext cx="4638675" cy="5156200"/>
          </a:xfrm>
          <a:custGeom>
            <a:avLst/>
            <a:gdLst/>
            <a:ahLst/>
            <a:cxnLst/>
            <a:rect l="l" t="t" r="r" b="b"/>
            <a:pathLst>
              <a:path w="4638675" h="5156200">
                <a:moveTo>
                  <a:pt x="1873154" y="0"/>
                </a:moveTo>
                <a:lnTo>
                  <a:pt x="1179861" y="0"/>
                </a:lnTo>
                <a:lnTo>
                  <a:pt x="1147262" y="5788"/>
                </a:lnTo>
                <a:lnTo>
                  <a:pt x="1092065" y="48702"/>
                </a:lnTo>
                <a:lnTo>
                  <a:pt x="1072038" y="83566"/>
                </a:lnTo>
                <a:lnTo>
                  <a:pt x="726217" y="881380"/>
                </a:lnTo>
                <a:lnTo>
                  <a:pt x="713573" y="920807"/>
                </a:lnTo>
                <a:lnTo>
                  <a:pt x="709361" y="962898"/>
                </a:lnTo>
                <a:lnTo>
                  <a:pt x="713573" y="1004949"/>
                </a:lnTo>
                <a:lnTo>
                  <a:pt x="726217" y="1044448"/>
                </a:lnTo>
                <a:lnTo>
                  <a:pt x="1072038" y="1842262"/>
                </a:lnTo>
                <a:lnTo>
                  <a:pt x="1092120" y="1877091"/>
                </a:lnTo>
                <a:lnTo>
                  <a:pt x="1118520" y="1903857"/>
                </a:lnTo>
                <a:lnTo>
                  <a:pt x="786923" y="2668651"/>
                </a:lnTo>
                <a:lnTo>
                  <a:pt x="769379" y="2714503"/>
                </a:lnTo>
                <a:lnTo>
                  <a:pt x="756848" y="2762678"/>
                </a:lnTo>
                <a:lnTo>
                  <a:pt x="749329" y="2812401"/>
                </a:lnTo>
                <a:lnTo>
                  <a:pt x="746823" y="2862897"/>
                </a:lnTo>
                <a:lnTo>
                  <a:pt x="749329" y="2913393"/>
                </a:lnTo>
                <a:lnTo>
                  <a:pt x="756848" y="2963116"/>
                </a:lnTo>
                <a:lnTo>
                  <a:pt x="769379" y="3011291"/>
                </a:lnTo>
                <a:lnTo>
                  <a:pt x="786923" y="3057144"/>
                </a:lnTo>
                <a:lnTo>
                  <a:pt x="1610518" y="4956733"/>
                </a:lnTo>
                <a:lnTo>
                  <a:pt x="1635959" y="5006535"/>
                </a:lnTo>
                <a:lnTo>
                  <a:pt x="1666079" y="5050039"/>
                </a:lnTo>
                <a:lnTo>
                  <a:pt x="1700315" y="5086748"/>
                </a:lnTo>
                <a:lnTo>
                  <a:pt x="1738106" y="5116165"/>
                </a:lnTo>
                <a:lnTo>
                  <a:pt x="1778890" y="5137793"/>
                </a:lnTo>
                <a:lnTo>
                  <a:pt x="1822103" y="5151134"/>
                </a:lnTo>
                <a:lnTo>
                  <a:pt x="1867185" y="5155692"/>
                </a:lnTo>
                <a:lnTo>
                  <a:pt x="3517931" y="5155692"/>
                </a:lnTo>
                <a:lnTo>
                  <a:pt x="3561883" y="5151134"/>
                </a:lnTo>
                <a:lnTo>
                  <a:pt x="3604589" y="5137793"/>
                </a:lnTo>
                <a:lnTo>
                  <a:pt x="3645237" y="5116165"/>
                </a:lnTo>
                <a:lnTo>
                  <a:pt x="3683018" y="5086748"/>
                </a:lnTo>
                <a:lnTo>
                  <a:pt x="3717119" y="5050039"/>
                </a:lnTo>
                <a:lnTo>
                  <a:pt x="3746731" y="5006535"/>
                </a:lnTo>
                <a:lnTo>
                  <a:pt x="3771042" y="4956733"/>
                </a:lnTo>
                <a:lnTo>
                  <a:pt x="4598193" y="3057144"/>
                </a:lnTo>
                <a:lnTo>
                  <a:pt x="4615737" y="3011291"/>
                </a:lnTo>
                <a:lnTo>
                  <a:pt x="4628268" y="2963116"/>
                </a:lnTo>
                <a:lnTo>
                  <a:pt x="4635787" y="2913393"/>
                </a:lnTo>
                <a:lnTo>
                  <a:pt x="4638294" y="2862897"/>
                </a:lnTo>
                <a:lnTo>
                  <a:pt x="4635787" y="2812401"/>
                </a:lnTo>
                <a:lnTo>
                  <a:pt x="4628268" y="2762678"/>
                </a:lnTo>
                <a:lnTo>
                  <a:pt x="4615737" y="2714503"/>
                </a:lnTo>
                <a:lnTo>
                  <a:pt x="4598193" y="2668651"/>
                </a:lnTo>
                <a:lnTo>
                  <a:pt x="4270640" y="1916430"/>
                </a:lnTo>
                <a:lnTo>
                  <a:pt x="1176940" y="1916430"/>
                </a:lnTo>
                <a:lnTo>
                  <a:pt x="1168608" y="1916054"/>
                </a:lnTo>
                <a:lnTo>
                  <a:pt x="1160383" y="1914953"/>
                </a:lnTo>
                <a:lnTo>
                  <a:pt x="1152276" y="1913161"/>
                </a:lnTo>
                <a:lnTo>
                  <a:pt x="1144301" y="1910715"/>
                </a:lnTo>
                <a:lnTo>
                  <a:pt x="1124997" y="1899920"/>
                </a:lnTo>
                <a:lnTo>
                  <a:pt x="1168685" y="1799336"/>
                </a:lnTo>
                <a:lnTo>
                  <a:pt x="1163986" y="1796669"/>
                </a:lnTo>
                <a:lnTo>
                  <a:pt x="1131839" y="1758807"/>
                </a:lnTo>
                <a:lnTo>
                  <a:pt x="817022" y="1035177"/>
                </a:lnTo>
                <a:lnTo>
                  <a:pt x="802068" y="962898"/>
                </a:lnTo>
                <a:lnTo>
                  <a:pt x="805807" y="925574"/>
                </a:lnTo>
                <a:lnTo>
                  <a:pt x="1123600" y="183388"/>
                </a:lnTo>
                <a:lnTo>
                  <a:pt x="1163939" y="129111"/>
                </a:lnTo>
                <a:lnTo>
                  <a:pt x="1219231" y="109220"/>
                </a:lnTo>
                <a:lnTo>
                  <a:pt x="1990625" y="109220"/>
                </a:lnTo>
                <a:lnTo>
                  <a:pt x="1979453" y="83566"/>
                </a:lnTo>
                <a:lnTo>
                  <a:pt x="1960112" y="48702"/>
                </a:lnTo>
                <a:lnTo>
                  <a:pt x="1934733" y="22399"/>
                </a:lnTo>
                <a:lnTo>
                  <a:pt x="1905140" y="5788"/>
                </a:lnTo>
                <a:lnTo>
                  <a:pt x="1873154" y="0"/>
                </a:lnTo>
                <a:close/>
              </a:path>
              <a:path w="4638675" h="5156200">
                <a:moveTo>
                  <a:pt x="673639" y="3125597"/>
                </a:moveTo>
                <a:lnTo>
                  <a:pt x="272446" y="3125597"/>
                </a:lnTo>
                <a:lnTo>
                  <a:pt x="253539" y="3128942"/>
                </a:lnTo>
                <a:lnTo>
                  <a:pt x="221583" y="3153779"/>
                </a:lnTo>
                <a:lnTo>
                  <a:pt x="9810" y="3635756"/>
                </a:lnTo>
                <a:lnTo>
                  <a:pt x="0" y="3683000"/>
                </a:lnTo>
                <a:lnTo>
                  <a:pt x="2452" y="3707372"/>
                </a:lnTo>
                <a:lnTo>
                  <a:pt x="209962" y="4192016"/>
                </a:lnTo>
                <a:lnTo>
                  <a:pt x="236346" y="4227449"/>
                </a:lnTo>
                <a:lnTo>
                  <a:pt x="272446" y="4240403"/>
                </a:lnTo>
                <a:lnTo>
                  <a:pt x="673639" y="4240403"/>
                </a:lnTo>
                <a:lnTo>
                  <a:pt x="724003" y="4212220"/>
                </a:lnTo>
                <a:lnTo>
                  <a:pt x="936275" y="3730244"/>
                </a:lnTo>
                <a:lnTo>
                  <a:pt x="946086" y="3683000"/>
                </a:lnTo>
                <a:lnTo>
                  <a:pt x="943633" y="3658627"/>
                </a:lnTo>
                <a:lnTo>
                  <a:pt x="735234" y="3173984"/>
                </a:lnTo>
                <a:lnTo>
                  <a:pt x="709294" y="3138551"/>
                </a:lnTo>
                <a:lnTo>
                  <a:pt x="673639" y="3125597"/>
                </a:lnTo>
                <a:close/>
              </a:path>
              <a:path w="4638675" h="5156200">
                <a:moveTo>
                  <a:pt x="3517931" y="570103"/>
                </a:moveTo>
                <a:lnTo>
                  <a:pt x="2192432" y="570103"/>
                </a:lnTo>
                <a:lnTo>
                  <a:pt x="2323877" y="871982"/>
                </a:lnTo>
                <a:lnTo>
                  <a:pt x="2336522" y="911482"/>
                </a:lnTo>
                <a:lnTo>
                  <a:pt x="2340737" y="953579"/>
                </a:lnTo>
                <a:lnTo>
                  <a:pt x="2336522" y="995676"/>
                </a:lnTo>
                <a:lnTo>
                  <a:pt x="2323877" y="1035177"/>
                </a:lnTo>
                <a:lnTo>
                  <a:pt x="1976532" y="1832864"/>
                </a:lnTo>
                <a:lnTo>
                  <a:pt x="1957191" y="1867727"/>
                </a:lnTo>
                <a:lnTo>
                  <a:pt x="1931812" y="1894030"/>
                </a:lnTo>
                <a:lnTo>
                  <a:pt x="1902089" y="1910715"/>
                </a:lnTo>
                <a:lnTo>
                  <a:pt x="1901814" y="1910715"/>
                </a:lnTo>
                <a:lnTo>
                  <a:pt x="1870233" y="1916430"/>
                </a:lnTo>
                <a:lnTo>
                  <a:pt x="4270640" y="1916430"/>
                </a:lnTo>
                <a:lnTo>
                  <a:pt x="3771042" y="769112"/>
                </a:lnTo>
                <a:lnTo>
                  <a:pt x="3746731" y="719299"/>
                </a:lnTo>
                <a:lnTo>
                  <a:pt x="3717119" y="675785"/>
                </a:lnTo>
                <a:lnTo>
                  <a:pt x="3683018" y="639066"/>
                </a:lnTo>
                <a:lnTo>
                  <a:pt x="3645237" y="609641"/>
                </a:lnTo>
                <a:lnTo>
                  <a:pt x="3604589" y="588007"/>
                </a:lnTo>
                <a:lnTo>
                  <a:pt x="3561883" y="574662"/>
                </a:lnTo>
                <a:lnTo>
                  <a:pt x="3517931" y="570103"/>
                </a:lnTo>
                <a:close/>
              </a:path>
              <a:path w="4638675" h="5156200">
                <a:moveTo>
                  <a:pt x="2097563" y="570103"/>
                </a:moveTo>
                <a:lnTo>
                  <a:pt x="1867185" y="570103"/>
                </a:lnTo>
                <a:lnTo>
                  <a:pt x="1822103" y="574662"/>
                </a:lnTo>
                <a:lnTo>
                  <a:pt x="1778890" y="588007"/>
                </a:lnTo>
                <a:lnTo>
                  <a:pt x="1738106" y="609641"/>
                </a:lnTo>
                <a:lnTo>
                  <a:pt x="1700315" y="639066"/>
                </a:lnTo>
                <a:lnTo>
                  <a:pt x="1666079" y="675785"/>
                </a:lnTo>
                <a:lnTo>
                  <a:pt x="1635959" y="719299"/>
                </a:lnTo>
                <a:lnTo>
                  <a:pt x="1610518" y="769112"/>
                </a:lnTo>
                <a:lnTo>
                  <a:pt x="1167415" y="1790954"/>
                </a:lnTo>
                <a:lnTo>
                  <a:pt x="1182541" y="1799336"/>
                </a:lnTo>
                <a:lnTo>
                  <a:pt x="1216310" y="1807210"/>
                </a:lnTo>
                <a:lnTo>
                  <a:pt x="1830863" y="1807210"/>
                </a:lnTo>
                <a:lnTo>
                  <a:pt x="1885457" y="1787382"/>
                </a:lnTo>
                <a:lnTo>
                  <a:pt x="1925097" y="1733169"/>
                </a:lnTo>
                <a:lnTo>
                  <a:pt x="2233072" y="1025906"/>
                </a:lnTo>
                <a:lnTo>
                  <a:pt x="2248022" y="953579"/>
                </a:lnTo>
                <a:lnTo>
                  <a:pt x="2244288" y="916231"/>
                </a:lnTo>
                <a:lnTo>
                  <a:pt x="2233113" y="881380"/>
                </a:lnTo>
                <a:lnTo>
                  <a:pt x="2097563" y="570103"/>
                </a:lnTo>
                <a:close/>
              </a:path>
              <a:path w="4638675" h="5156200">
                <a:moveTo>
                  <a:pt x="1990625" y="109220"/>
                </a:moveTo>
                <a:lnTo>
                  <a:pt x="1833784" y="109220"/>
                </a:lnTo>
                <a:lnTo>
                  <a:pt x="1862135" y="114361"/>
                </a:lnTo>
                <a:lnTo>
                  <a:pt x="1888378" y="129111"/>
                </a:lnTo>
                <a:lnTo>
                  <a:pt x="1910883" y="152457"/>
                </a:lnTo>
                <a:lnTo>
                  <a:pt x="1928018" y="183388"/>
                </a:lnTo>
                <a:lnTo>
                  <a:pt x="2091975" y="559816"/>
                </a:lnTo>
                <a:lnTo>
                  <a:pt x="2186844" y="559816"/>
                </a:lnTo>
                <a:lnTo>
                  <a:pt x="1990625" y="109220"/>
                </a:lnTo>
                <a:close/>
              </a:path>
            </a:pathLst>
          </a:custGeom>
          <a:solidFill>
            <a:srgbClr val="7E7E7E">
              <a:alpha val="14901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62000" y="1960440"/>
            <a:ext cx="10169525" cy="436465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40"/>
              </a:spcBef>
            </a:pPr>
            <a:endParaRPr sz="3200" dirty="0">
              <a:latin typeface="Times New Roman"/>
              <a:cs typeface="Times New Roman"/>
            </a:endParaRPr>
          </a:p>
          <a:p>
            <a:pPr marL="297815" indent="-285115">
              <a:lnSpc>
                <a:spcPct val="100000"/>
              </a:lnSpc>
              <a:buFont typeface="Arial MT"/>
              <a:buChar char="•"/>
              <a:tabLst>
                <a:tab pos="297815" algn="l"/>
                <a:tab pos="3973195" algn="l"/>
                <a:tab pos="4496435" algn="l"/>
              </a:tabLst>
            </a:pPr>
            <a:r>
              <a:rPr sz="2400" b="1" spc="-10" dirty="0">
                <a:latin typeface="Arial"/>
                <a:cs typeface="Arial"/>
              </a:rPr>
              <a:t>Theme</a:t>
            </a:r>
            <a:r>
              <a:rPr sz="2400" b="1" dirty="0">
                <a:latin typeface="Arial"/>
                <a:cs typeface="Arial"/>
              </a:rPr>
              <a:t>	</a:t>
            </a:r>
            <a:r>
              <a:rPr sz="2400" b="1" spc="-50" dirty="0">
                <a:latin typeface="Arial"/>
                <a:cs typeface="Arial"/>
              </a:rPr>
              <a:t>:</a:t>
            </a:r>
            <a:r>
              <a:rPr sz="2400" b="1" dirty="0">
                <a:latin typeface="Arial"/>
                <a:cs typeface="Arial"/>
              </a:rPr>
              <a:t>	</a:t>
            </a:r>
            <a:r>
              <a:rPr sz="2400" dirty="0">
                <a:latin typeface="Calibri"/>
                <a:cs typeface="Calibri"/>
              </a:rPr>
              <a:t>Open</a:t>
            </a:r>
            <a:r>
              <a:rPr sz="2400" spc="-9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Innovation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(SDG-Aligned)</a:t>
            </a:r>
            <a:endParaRPr sz="2400" dirty="0">
              <a:latin typeface="Calibri"/>
              <a:cs typeface="Calibri"/>
            </a:endParaRPr>
          </a:p>
          <a:p>
            <a:pPr marL="297815" indent="-285115">
              <a:lnSpc>
                <a:spcPct val="100000"/>
              </a:lnSpc>
              <a:spcBef>
                <a:spcPts val="2880"/>
              </a:spcBef>
              <a:buFont typeface="Arial MT"/>
              <a:buChar char="•"/>
              <a:tabLst>
                <a:tab pos="297815" algn="l"/>
                <a:tab pos="3949065" algn="l"/>
                <a:tab pos="4471035" algn="l"/>
              </a:tabLst>
            </a:pPr>
            <a:r>
              <a:rPr sz="2400" b="1" dirty="0">
                <a:latin typeface="Arial"/>
                <a:cs typeface="Arial"/>
              </a:rPr>
              <a:t>Problem</a:t>
            </a:r>
            <a:r>
              <a:rPr sz="2400" b="1" spc="-9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Statement</a:t>
            </a:r>
            <a:r>
              <a:rPr sz="2400" b="1" spc="-7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Title</a:t>
            </a:r>
            <a:r>
              <a:rPr sz="2400" b="1" dirty="0">
                <a:latin typeface="Arial"/>
                <a:cs typeface="Arial"/>
              </a:rPr>
              <a:t>	</a:t>
            </a:r>
            <a:r>
              <a:rPr sz="2400" b="1" spc="-50" dirty="0">
                <a:latin typeface="Arial"/>
                <a:cs typeface="Arial"/>
              </a:rPr>
              <a:t>:</a:t>
            </a:r>
            <a:r>
              <a:rPr sz="2400" b="1" dirty="0">
                <a:latin typeface="Arial"/>
                <a:cs typeface="Arial"/>
              </a:rPr>
              <a:t>	</a:t>
            </a:r>
            <a:r>
              <a:rPr sz="2400" dirty="0">
                <a:latin typeface="Arial MT"/>
                <a:cs typeface="Arial MT"/>
              </a:rPr>
              <a:t>2D</a:t>
            </a:r>
            <a:r>
              <a:rPr sz="2400" spc="-2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to</a:t>
            </a:r>
            <a:r>
              <a:rPr sz="2400" spc="-25" dirty="0">
                <a:latin typeface="Arial MT"/>
                <a:cs typeface="Arial MT"/>
              </a:rPr>
              <a:t> 3D.</a:t>
            </a:r>
            <a:endParaRPr sz="24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0"/>
              </a:spcBef>
              <a:buFont typeface="Arial MT"/>
              <a:buChar char="•"/>
            </a:pPr>
            <a:endParaRPr sz="2400" dirty="0">
              <a:latin typeface="Arial MT"/>
              <a:cs typeface="Arial MT"/>
            </a:endParaRPr>
          </a:p>
          <a:p>
            <a:pPr marL="297815" indent="-285115">
              <a:lnSpc>
                <a:spcPct val="100000"/>
              </a:lnSpc>
              <a:buFont typeface="Arial MT"/>
              <a:buChar char="•"/>
              <a:tabLst>
                <a:tab pos="297815" algn="l"/>
                <a:tab pos="3923665" algn="l"/>
                <a:tab pos="4530725" algn="l"/>
              </a:tabLst>
            </a:pPr>
            <a:r>
              <a:rPr sz="2400" b="1" spc="-25" dirty="0">
                <a:latin typeface="Arial"/>
                <a:cs typeface="Arial"/>
              </a:rPr>
              <a:t>Team</a:t>
            </a:r>
            <a:r>
              <a:rPr sz="2400" b="1" spc="-140" dirty="0">
                <a:latin typeface="Arial"/>
                <a:cs typeface="Arial"/>
              </a:rPr>
              <a:t> </a:t>
            </a:r>
            <a:r>
              <a:rPr sz="2400" b="1" spc="-20" dirty="0">
                <a:latin typeface="Arial"/>
                <a:cs typeface="Arial"/>
              </a:rPr>
              <a:t>Name</a:t>
            </a:r>
            <a:r>
              <a:rPr sz="2400" b="1" dirty="0">
                <a:latin typeface="Arial"/>
                <a:cs typeface="Arial"/>
              </a:rPr>
              <a:t>	</a:t>
            </a:r>
            <a:r>
              <a:rPr sz="2400" b="1" spc="-50" dirty="0">
                <a:latin typeface="Arial"/>
                <a:cs typeface="Arial"/>
              </a:rPr>
              <a:t>:</a:t>
            </a:r>
            <a:r>
              <a:rPr sz="2400" b="1" dirty="0">
                <a:latin typeface="Arial"/>
                <a:cs typeface="Arial"/>
              </a:rPr>
              <a:t>	</a:t>
            </a:r>
            <a:r>
              <a:rPr sz="2400" dirty="0">
                <a:latin typeface="Arial MT"/>
                <a:cs typeface="Arial MT"/>
              </a:rPr>
              <a:t>Scan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Spectrum</a:t>
            </a:r>
            <a:endParaRPr lang="en-IN" sz="2400" spc="-10" dirty="0">
              <a:latin typeface="Arial MT"/>
              <a:cs typeface="Arial MT"/>
            </a:endParaRPr>
          </a:p>
          <a:p>
            <a:pPr marL="297815" indent="-285115">
              <a:lnSpc>
                <a:spcPct val="250000"/>
              </a:lnSpc>
              <a:buFont typeface="Arial MT"/>
              <a:buChar char="•"/>
              <a:tabLst>
                <a:tab pos="297815" algn="l"/>
                <a:tab pos="3923665" algn="l"/>
                <a:tab pos="4530725" algn="l"/>
              </a:tabLst>
            </a:pPr>
            <a:r>
              <a:rPr lang="en-US" sz="2400" b="1" spc="-10" dirty="0">
                <a:latin typeface="Arial MT"/>
                <a:cs typeface="Arial MT"/>
              </a:rPr>
              <a:t>Video link                          :   </a:t>
            </a:r>
            <a:r>
              <a:rPr lang="en-US" u="sng" spc="-10" dirty="0">
                <a:solidFill>
                  <a:schemeClr val="accent1"/>
                </a:solidFill>
                <a:latin typeface="Arial MT"/>
                <a:cs typeface="Arial MT"/>
              </a:rPr>
              <a:t>https://drive.google.com/file/d/1b9FbMYgMkSOMl7dd8Djio9rUXkRhlIwR/view?usp=sharing</a:t>
            </a:r>
            <a:endParaRPr u="sng" dirty="0">
              <a:solidFill>
                <a:schemeClr val="accent1"/>
              </a:solidFill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 dirty="0">
              <a:latin typeface="Arial MT"/>
              <a:cs typeface="Arial M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505200" y="774871"/>
            <a:ext cx="5335905" cy="12439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n-IN" sz="4000" dirty="0"/>
              <a:t>SCAN</a:t>
            </a:r>
            <a:r>
              <a:rPr lang="en-IN" sz="4000" spc="-110" dirty="0"/>
              <a:t> </a:t>
            </a:r>
            <a:r>
              <a:rPr lang="en-IN" sz="4000" spc="-10" dirty="0"/>
              <a:t>SPECTRUM</a:t>
            </a:r>
            <a:br>
              <a:rPr lang="en-IN" sz="4000" dirty="0"/>
            </a:br>
            <a:endParaRPr sz="4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94684" y="268478"/>
            <a:ext cx="39503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SCAN</a:t>
            </a:r>
            <a:r>
              <a:rPr spc="-20" dirty="0"/>
              <a:t> </a:t>
            </a:r>
            <a:r>
              <a:rPr spc="-10" dirty="0"/>
              <a:t>SPECTRUM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5955" y="1335024"/>
            <a:ext cx="11880215" cy="47205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265" indent="-456565">
              <a:lnSpc>
                <a:spcPct val="100000"/>
              </a:lnSpc>
              <a:spcBef>
                <a:spcPts val="100"/>
              </a:spcBef>
              <a:buFont typeface="Wingdings"/>
              <a:buChar char=""/>
              <a:tabLst>
                <a:tab pos="469265" algn="l"/>
              </a:tabLst>
            </a:pPr>
            <a:r>
              <a:rPr sz="2800" b="1" dirty="0">
                <a:latin typeface="Arial"/>
                <a:cs typeface="Arial"/>
              </a:rPr>
              <a:t>Problem</a:t>
            </a:r>
            <a:r>
              <a:rPr sz="2800" b="1" spc="-4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Statement</a:t>
            </a:r>
            <a:endParaRPr sz="2800">
              <a:latin typeface="Arial"/>
              <a:cs typeface="Arial"/>
            </a:endParaRPr>
          </a:p>
          <a:p>
            <a:pPr marL="469900" marR="18415" indent="-457200" algn="just">
              <a:lnSpc>
                <a:spcPct val="100000"/>
              </a:lnSpc>
              <a:buChar char="•"/>
              <a:tabLst>
                <a:tab pos="469900" algn="l"/>
                <a:tab pos="664845" algn="l"/>
              </a:tabLst>
            </a:pPr>
            <a:r>
              <a:rPr sz="2800" dirty="0">
                <a:latin typeface="Arial MT"/>
                <a:cs typeface="Arial MT"/>
              </a:rPr>
              <a:t>	Currently</a:t>
            </a:r>
            <a:r>
              <a:rPr sz="2800" spc="-7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,converting</a:t>
            </a:r>
            <a:r>
              <a:rPr sz="2800" spc="-8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2D</a:t>
            </a:r>
            <a:r>
              <a:rPr sz="2800" spc="-8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images</a:t>
            </a:r>
            <a:r>
              <a:rPr sz="2800" spc="-7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to</a:t>
            </a:r>
            <a:r>
              <a:rPr sz="2800" spc="-9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usable</a:t>
            </a:r>
            <a:r>
              <a:rPr sz="2800" spc="-7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3D</a:t>
            </a:r>
            <a:r>
              <a:rPr sz="2800" spc="-8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models</a:t>
            </a:r>
            <a:r>
              <a:rPr sz="2800" spc="-7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requires</a:t>
            </a:r>
            <a:r>
              <a:rPr sz="2800" spc="625" dirty="0">
                <a:latin typeface="Arial MT"/>
                <a:cs typeface="Arial MT"/>
              </a:rPr>
              <a:t> </a:t>
            </a:r>
            <a:r>
              <a:rPr sz="2800" spc="-10" dirty="0">
                <a:latin typeface="Arial MT"/>
                <a:cs typeface="Arial MT"/>
              </a:rPr>
              <a:t>manual </a:t>
            </a:r>
            <a:r>
              <a:rPr sz="2800" dirty="0">
                <a:latin typeface="Arial MT"/>
                <a:cs typeface="Arial MT"/>
              </a:rPr>
              <a:t>modeling</a:t>
            </a:r>
            <a:r>
              <a:rPr sz="2800" spc="-10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skills,hours</a:t>
            </a:r>
            <a:r>
              <a:rPr sz="2800" spc="-10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of</a:t>
            </a:r>
            <a:r>
              <a:rPr sz="2800" spc="-114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work</a:t>
            </a:r>
            <a:r>
              <a:rPr sz="2800" spc="-1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,specialized</a:t>
            </a:r>
            <a:r>
              <a:rPr sz="2800" spc="-110" dirty="0">
                <a:latin typeface="Arial MT"/>
                <a:cs typeface="Arial MT"/>
              </a:rPr>
              <a:t> </a:t>
            </a:r>
            <a:r>
              <a:rPr sz="2800" spc="-10" dirty="0">
                <a:latin typeface="Arial MT"/>
                <a:cs typeface="Arial MT"/>
              </a:rPr>
              <a:t>software.</a:t>
            </a:r>
            <a:endParaRPr sz="2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2800">
              <a:latin typeface="Arial MT"/>
              <a:cs typeface="Arial MT"/>
            </a:endParaRPr>
          </a:p>
          <a:p>
            <a:pPr marL="567690" indent="-554990">
              <a:lnSpc>
                <a:spcPct val="100000"/>
              </a:lnSpc>
              <a:spcBef>
                <a:spcPts val="5"/>
              </a:spcBef>
              <a:buFont typeface="Wingdings"/>
              <a:buChar char=""/>
              <a:tabLst>
                <a:tab pos="567690" algn="l"/>
              </a:tabLst>
            </a:pPr>
            <a:r>
              <a:rPr sz="2800" b="1" dirty="0">
                <a:latin typeface="Arial"/>
                <a:cs typeface="Arial"/>
              </a:rPr>
              <a:t>Detailed</a:t>
            </a:r>
            <a:r>
              <a:rPr sz="2800" b="1" spc="-8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explanation</a:t>
            </a:r>
            <a:r>
              <a:rPr sz="2800" b="1" spc="-7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of</a:t>
            </a:r>
            <a:r>
              <a:rPr sz="2800" b="1" spc="-7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the</a:t>
            </a:r>
            <a:r>
              <a:rPr sz="2800" b="1" spc="-7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problem</a:t>
            </a:r>
            <a:r>
              <a:rPr sz="2800" b="1" spc="-8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statement</a:t>
            </a:r>
            <a:endParaRPr sz="2800">
              <a:latin typeface="Arial"/>
              <a:cs typeface="Arial"/>
            </a:endParaRPr>
          </a:p>
          <a:p>
            <a:pPr marL="354330" marR="5080" indent="-341630" algn="just">
              <a:lnSpc>
                <a:spcPct val="100000"/>
              </a:lnSpc>
              <a:buChar char="•"/>
              <a:tabLst>
                <a:tab pos="355600" algn="l"/>
              </a:tabLst>
            </a:pPr>
            <a:r>
              <a:rPr sz="2800" dirty="0">
                <a:latin typeface="Arial MT"/>
                <a:cs typeface="Arial MT"/>
              </a:rPr>
              <a:t>The</a:t>
            </a:r>
            <a:r>
              <a:rPr sz="2800" spc="75" dirty="0">
                <a:latin typeface="Arial MT"/>
                <a:cs typeface="Arial MT"/>
              </a:rPr>
              <a:t>  </a:t>
            </a:r>
            <a:r>
              <a:rPr sz="2800" dirty="0">
                <a:latin typeface="Arial MT"/>
                <a:cs typeface="Arial MT"/>
              </a:rPr>
              <a:t>design</a:t>
            </a:r>
            <a:r>
              <a:rPr sz="2800" spc="75" dirty="0">
                <a:latin typeface="Arial MT"/>
                <a:cs typeface="Arial MT"/>
              </a:rPr>
              <a:t>  </a:t>
            </a:r>
            <a:r>
              <a:rPr sz="2800" dirty="0">
                <a:latin typeface="Arial MT"/>
                <a:cs typeface="Arial MT"/>
              </a:rPr>
              <a:t>and</a:t>
            </a:r>
            <a:r>
              <a:rPr sz="2800" spc="75" dirty="0">
                <a:latin typeface="Arial MT"/>
                <a:cs typeface="Arial MT"/>
              </a:rPr>
              <a:t>  </a:t>
            </a:r>
            <a:r>
              <a:rPr sz="2800" dirty="0">
                <a:latin typeface="Arial MT"/>
                <a:cs typeface="Arial MT"/>
              </a:rPr>
              <a:t>construction</a:t>
            </a:r>
            <a:r>
              <a:rPr sz="2800" spc="80" dirty="0">
                <a:latin typeface="Arial MT"/>
                <a:cs typeface="Arial MT"/>
              </a:rPr>
              <a:t>  </a:t>
            </a:r>
            <a:r>
              <a:rPr sz="2800" dirty="0">
                <a:latin typeface="Arial MT"/>
                <a:cs typeface="Arial MT"/>
              </a:rPr>
              <a:t>of</a:t>
            </a:r>
            <a:r>
              <a:rPr sz="2800" spc="75" dirty="0">
                <a:latin typeface="Arial MT"/>
                <a:cs typeface="Arial MT"/>
              </a:rPr>
              <a:t>  </a:t>
            </a:r>
            <a:r>
              <a:rPr sz="2800" dirty="0">
                <a:latin typeface="Arial MT"/>
                <a:cs typeface="Arial MT"/>
              </a:rPr>
              <a:t>3d</a:t>
            </a:r>
            <a:r>
              <a:rPr sz="2800" spc="75" dirty="0">
                <a:latin typeface="Arial MT"/>
                <a:cs typeface="Arial MT"/>
              </a:rPr>
              <a:t>  </a:t>
            </a:r>
            <a:r>
              <a:rPr sz="2800" dirty="0">
                <a:latin typeface="Arial MT"/>
                <a:cs typeface="Arial MT"/>
              </a:rPr>
              <a:t>models</a:t>
            </a:r>
            <a:r>
              <a:rPr sz="2800" spc="75" dirty="0">
                <a:latin typeface="Arial MT"/>
                <a:cs typeface="Arial MT"/>
              </a:rPr>
              <a:t>  </a:t>
            </a:r>
            <a:r>
              <a:rPr sz="2800" dirty="0">
                <a:latin typeface="Arial MT"/>
                <a:cs typeface="Arial MT"/>
              </a:rPr>
              <a:t>requires</a:t>
            </a:r>
            <a:r>
              <a:rPr sz="2800" spc="75" dirty="0">
                <a:latin typeface="Arial MT"/>
                <a:cs typeface="Arial MT"/>
              </a:rPr>
              <a:t>  </a:t>
            </a:r>
            <a:r>
              <a:rPr sz="2800" dirty="0">
                <a:latin typeface="Arial MT"/>
                <a:cs typeface="Arial MT"/>
              </a:rPr>
              <a:t>high</a:t>
            </a:r>
            <a:r>
              <a:rPr sz="2800" spc="75" dirty="0">
                <a:latin typeface="Arial MT"/>
                <a:cs typeface="Arial MT"/>
              </a:rPr>
              <a:t>  </a:t>
            </a:r>
            <a:r>
              <a:rPr sz="2800" dirty="0">
                <a:latin typeface="Arial MT"/>
                <a:cs typeface="Arial MT"/>
              </a:rPr>
              <a:t>time</a:t>
            </a:r>
            <a:r>
              <a:rPr sz="2800" spc="80" dirty="0">
                <a:latin typeface="Arial MT"/>
                <a:cs typeface="Arial MT"/>
              </a:rPr>
              <a:t>  </a:t>
            </a:r>
            <a:r>
              <a:rPr sz="2800" spc="-25" dirty="0">
                <a:latin typeface="Arial MT"/>
                <a:cs typeface="Arial MT"/>
              </a:rPr>
              <a:t>and 	</a:t>
            </a:r>
            <a:r>
              <a:rPr sz="2800" dirty="0">
                <a:latin typeface="Arial MT"/>
                <a:cs typeface="Arial MT"/>
              </a:rPr>
              <a:t>skill,software</a:t>
            </a:r>
            <a:r>
              <a:rPr sz="2800" spc="-1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so</a:t>
            </a:r>
            <a:r>
              <a:rPr sz="2800" spc="-2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to</a:t>
            </a:r>
            <a:r>
              <a:rPr sz="2800" spc="-1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operate</a:t>
            </a:r>
            <a:r>
              <a:rPr sz="2800" spc="-1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or</a:t>
            </a:r>
            <a:r>
              <a:rPr sz="2800" spc="-2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work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on</a:t>
            </a:r>
            <a:r>
              <a:rPr sz="2800" spc="-2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the</a:t>
            </a:r>
            <a:r>
              <a:rPr sz="2800" spc="-2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3d</a:t>
            </a:r>
            <a:r>
              <a:rPr sz="2800" spc="-1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models</a:t>
            </a:r>
            <a:r>
              <a:rPr sz="2800" spc="-2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it</a:t>
            </a:r>
            <a:r>
              <a:rPr sz="2800" spc="-2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require</a:t>
            </a:r>
            <a:r>
              <a:rPr sz="2800" spc="-1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high</a:t>
            </a:r>
            <a:r>
              <a:rPr sz="2800" spc="-15" dirty="0">
                <a:latin typeface="Arial MT"/>
                <a:cs typeface="Arial MT"/>
              </a:rPr>
              <a:t> </a:t>
            </a:r>
            <a:r>
              <a:rPr sz="2800" spc="-10" dirty="0">
                <a:latin typeface="Arial MT"/>
                <a:cs typeface="Arial MT"/>
              </a:rPr>
              <a:t>skills 	</a:t>
            </a:r>
            <a:r>
              <a:rPr sz="2800" dirty="0">
                <a:latin typeface="Arial MT"/>
                <a:cs typeface="Arial MT"/>
              </a:rPr>
              <a:t>and</a:t>
            </a:r>
            <a:r>
              <a:rPr sz="2800" spc="-50" dirty="0">
                <a:latin typeface="Arial MT"/>
                <a:cs typeface="Arial MT"/>
              </a:rPr>
              <a:t> </a:t>
            </a:r>
            <a:r>
              <a:rPr sz="2800" spc="-10" dirty="0">
                <a:latin typeface="Arial MT"/>
                <a:cs typeface="Arial MT"/>
              </a:rPr>
              <a:t>understanding.</a:t>
            </a:r>
            <a:endParaRPr sz="2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2800">
              <a:latin typeface="Arial MT"/>
              <a:cs typeface="Arial MT"/>
            </a:endParaRPr>
          </a:p>
          <a:p>
            <a:pPr marL="567690" indent="-554990">
              <a:lnSpc>
                <a:spcPct val="100000"/>
              </a:lnSpc>
              <a:buFont typeface="Wingdings"/>
              <a:buChar char=""/>
              <a:tabLst>
                <a:tab pos="567690" algn="l"/>
              </a:tabLst>
            </a:pPr>
            <a:r>
              <a:rPr sz="2800" b="1" dirty="0">
                <a:latin typeface="Arial"/>
                <a:cs typeface="Arial"/>
              </a:rPr>
              <a:t>Why</a:t>
            </a:r>
            <a:r>
              <a:rPr sz="2800" b="1" spc="-2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it</a:t>
            </a:r>
            <a:r>
              <a:rPr sz="2800" b="1" spc="-2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is</a:t>
            </a:r>
            <a:r>
              <a:rPr sz="2800" b="1" spc="-2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relevant</a:t>
            </a:r>
            <a:endParaRPr sz="2800">
              <a:latin typeface="Arial"/>
              <a:cs typeface="Arial"/>
            </a:endParaRPr>
          </a:p>
          <a:p>
            <a:pPr marL="561975" indent="-549275">
              <a:lnSpc>
                <a:spcPct val="100000"/>
              </a:lnSpc>
              <a:buChar char="•"/>
              <a:tabLst>
                <a:tab pos="561975" algn="l"/>
              </a:tabLst>
            </a:pPr>
            <a:r>
              <a:rPr sz="2800" spc="-160" dirty="0">
                <a:latin typeface="Arial MT"/>
                <a:cs typeface="Arial MT"/>
              </a:rPr>
              <a:t>To</a:t>
            </a:r>
            <a:r>
              <a:rPr sz="2800" spc="-3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give</a:t>
            </a:r>
            <a:r>
              <a:rPr sz="2800" spc="-7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a</a:t>
            </a:r>
            <a:r>
              <a:rPr sz="2800" spc="-6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base</a:t>
            </a:r>
            <a:r>
              <a:rPr sz="2800" spc="-4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for</a:t>
            </a:r>
            <a:r>
              <a:rPr sz="2800" spc="-5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the</a:t>
            </a:r>
            <a:r>
              <a:rPr sz="2800" spc="-5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3d</a:t>
            </a:r>
            <a:r>
              <a:rPr sz="2800" spc="-5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model</a:t>
            </a:r>
            <a:r>
              <a:rPr sz="2800" spc="-4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generators</a:t>
            </a:r>
            <a:r>
              <a:rPr sz="2800" spc="-3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and</a:t>
            </a:r>
            <a:r>
              <a:rPr sz="2800" spc="-5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3d</a:t>
            </a:r>
            <a:r>
              <a:rPr sz="2800" spc="-50" dirty="0">
                <a:latin typeface="Arial MT"/>
                <a:cs typeface="Arial MT"/>
              </a:rPr>
              <a:t> </a:t>
            </a:r>
            <a:r>
              <a:rPr sz="2800" spc="-10" dirty="0">
                <a:latin typeface="Arial MT"/>
                <a:cs typeface="Arial MT"/>
              </a:rPr>
              <a:t>printers.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30327" y="252602"/>
            <a:ext cx="1843405" cy="807720"/>
          </a:xfrm>
          <a:custGeom>
            <a:avLst/>
            <a:gdLst/>
            <a:ahLst/>
            <a:cxnLst/>
            <a:rect l="l" t="t" r="r" b="b"/>
            <a:pathLst>
              <a:path w="1843405" h="807719">
                <a:moveTo>
                  <a:pt x="0" y="403860"/>
                </a:moveTo>
                <a:lnTo>
                  <a:pt x="9152" y="346730"/>
                </a:lnTo>
                <a:lnTo>
                  <a:pt x="35777" y="292061"/>
                </a:lnTo>
                <a:lnTo>
                  <a:pt x="78628" y="240399"/>
                </a:lnTo>
                <a:lnTo>
                  <a:pt x="136456" y="192291"/>
                </a:lnTo>
                <a:lnTo>
                  <a:pt x="170597" y="169741"/>
                </a:lnTo>
                <a:lnTo>
                  <a:pt x="208014" y="148284"/>
                </a:lnTo>
                <a:lnTo>
                  <a:pt x="248552" y="127990"/>
                </a:lnTo>
                <a:lnTo>
                  <a:pt x="292055" y="108926"/>
                </a:lnTo>
                <a:lnTo>
                  <a:pt x="338366" y="91161"/>
                </a:lnTo>
                <a:lnTo>
                  <a:pt x="387330" y="74764"/>
                </a:lnTo>
                <a:lnTo>
                  <a:pt x="438790" y="59802"/>
                </a:lnTo>
                <a:lnTo>
                  <a:pt x="492591" y="46344"/>
                </a:lnTo>
                <a:lnTo>
                  <a:pt x="548577" y="34459"/>
                </a:lnTo>
                <a:lnTo>
                  <a:pt x="606592" y="24215"/>
                </a:lnTo>
                <a:lnTo>
                  <a:pt x="666479" y="15680"/>
                </a:lnTo>
                <a:lnTo>
                  <a:pt x="728084" y="8922"/>
                </a:lnTo>
                <a:lnTo>
                  <a:pt x="791249" y="4011"/>
                </a:lnTo>
                <a:lnTo>
                  <a:pt x="855819" y="1014"/>
                </a:lnTo>
                <a:lnTo>
                  <a:pt x="921638" y="0"/>
                </a:lnTo>
                <a:lnTo>
                  <a:pt x="987459" y="1014"/>
                </a:lnTo>
                <a:lnTo>
                  <a:pt x="1052031" y="4011"/>
                </a:lnTo>
                <a:lnTo>
                  <a:pt x="1115197" y="8922"/>
                </a:lnTo>
                <a:lnTo>
                  <a:pt x="1176802" y="15680"/>
                </a:lnTo>
                <a:lnTo>
                  <a:pt x="1236690" y="24215"/>
                </a:lnTo>
                <a:lnTo>
                  <a:pt x="1294705" y="34459"/>
                </a:lnTo>
                <a:lnTo>
                  <a:pt x="1350691" y="46344"/>
                </a:lnTo>
                <a:lnTo>
                  <a:pt x="1404493" y="59802"/>
                </a:lnTo>
                <a:lnTo>
                  <a:pt x="1455953" y="74764"/>
                </a:lnTo>
                <a:lnTo>
                  <a:pt x="1504916" y="91161"/>
                </a:lnTo>
                <a:lnTo>
                  <a:pt x="1551227" y="108926"/>
                </a:lnTo>
                <a:lnTo>
                  <a:pt x="1594729" y="127990"/>
                </a:lnTo>
                <a:lnTo>
                  <a:pt x="1635267" y="148284"/>
                </a:lnTo>
                <a:lnTo>
                  <a:pt x="1672683" y="169741"/>
                </a:lnTo>
                <a:lnTo>
                  <a:pt x="1706824" y="192291"/>
                </a:lnTo>
                <a:lnTo>
                  <a:pt x="1737532" y="215866"/>
                </a:lnTo>
                <a:lnTo>
                  <a:pt x="1788026" y="265820"/>
                </a:lnTo>
                <a:lnTo>
                  <a:pt x="1822919" y="319054"/>
                </a:lnTo>
                <a:lnTo>
                  <a:pt x="1840963" y="375021"/>
                </a:lnTo>
                <a:lnTo>
                  <a:pt x="1843277" y="403860"/>
                </a:lnTo>
                <a:lnTo>
                  <a:pt x="1840963" y="432698"/>
                </a:lnTo>
                <a:lnTo>
                  <a:pt x="1822919" y="488665"/>
                </a:lnTo>
                <a:lnTo>
                  <a:pt x="1788026" y="541899"/>
                </a:lnTo>
                <a:lnTo>
                  <a:pt x="1737532" y="591853"/>
                </a:lnTo>
                <a:lnTo>
                  <a:pt x="1706824" y="615428"/>
                </a:lnTo>
                <a:lnTo>
                  <a:pt x="1672683" y="637978"/>
                </a:lnTo>
                <a:lnTo>
                  <a:pt x="1635267" y="659435"/>
                </a:lnTo>
                <a:lnTo>
                  <a:pt x="1594729" y="679729"/>
                </a:lnTo>
                <a:lnTo>
                  <a:pt x="1551227" y="698793"/>
                </a:lnTo>
                <a:lnTo>
                  <a:pt x="1504916" y="716558"/>
                </a:lnTo>
                <a:lnTo>
                  <a:pt x="1455953" y="732955"/>
                </a:lnTo>
                <a:lnTo>
                  <a:pt x="1404493" y="747917"/>
                </a:lnTo>
                <a:lnTo>
                  <a:pt x="1350691" y="761375"/>
                </a:lnTo>
                <a:lnTo>
                  <a:pt x="1294705" y="773260"/>
                </a:lnTo>
                <a:lnTo>
                  <a:pt x="1236690" y="783504"/>
                </a:lnTo>
                <a:lnTo>
                  <a:pt x="1176802" y="792039"/>
                </a:lnTo>
                <a:lnTo>
                  <a:pt x="1115197" y="798797"/>
                </a:lnTo>
                <a:lnTo>
                  <a:pt x="1052031" y="803708"/>
                </a:lnTo>
                <a:lnTo>
                  <a:pt x="987459" y="806705"/>
                </a:lnTo>
                <a:lnTo>
                  <a:pt x="921638" y="807720"/>
                </a:lnTo>
                <a:lnTo>
                  <a:pt x="855819" y="806705"/>
                </a:lnTo>
                <a:lnTo>
                  <a:pt x="791249" y="803708"/>
                </a:lnTo>
                <a:lnTo>
                  <a:pt x="728084" y="798797"/>
                </a:lnTo>
                <a:lnTo>
                  <a:pt x="666479" y="792039"/>
                </a:lnTo>
                <a:lnTo>
                  <a:pt x="606592" y="783504"/>
                </a:lnTo>
                <a:lnTo>
                  <a:pt x="548577" y="773260"/>
                </a:lnTo>
                <a:lnTo>
                  <a:pt x="492591" y="761375"/>
                </a:lnTo>
                <a:lnTo>
                  <a:pt x="438790" y="747917"/>
                </a:lnTo>
                <a:lnTo>
                  <a:pt x="387330" y="732955"/>
                </a:lnTo>
                <a:lnTo>
                  <a:pt x="338366" y="716558"/>
                </a:lnTo>
                <a:lnTo>
                  <a:pt x="292055" y="698793"/>
                </a:lnTo>
                <a:lnTo>
                  <a:pt x="248552" y="679729"/>
                </a:lnTo>
                <a:lnTo>
                  <a:pt x="208014" y="659435"/>
                </a:lnTo>
                <a:lnTo>
                  <a:pt x="170597" y="637978"/>
                </a:lnTo>
                <a:lnTo>
                  <a:pt x="136456" y="615428"/>
                </a:lnTo>
                <a:lnTo>
                  <a:pt x="105748" y="591853"/>
                </a:lnTo>
                <a:lnTo>
                  <a:pt x="55252" y="541899"/>
                </a:lnTo>
                <a:lnTo>
                  <a:pt x="20358" y="488665"/>
                </a:lnTo>
                <a:lnTo>
                  <a:pt x="2314" y="432698"/>
                </a:lnTo>
                <a:lnTo>
                  <a:pt x="0" y="403860"/>
                </a:lnTo>
                <a:close/>
              </a:path>
            </a:pathLst>
          </a:custGeom>
          <a:ln w="25146">
            <a:solidFill>
              <a:srgbClr val="8063A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22630" y="354584"/>
            <a:ext cx="105791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61620">
              <a:lnSpc>
                <a:spcPct val="100000"/>
              </a:lnSpc>
              <a:spcBef>
                <a:spcPts val="100"/>
              </a:spcBef>
            </a:pPr>
            <a:r>
              <a:rPr sz="1800" spc="-20" dirty="0">
                <a:latin typeface="Calibri"/>
                <a:cs typeface="Calibri"/>
              </a:rPr>
              <a:t>SCAN </a:t>
            </a:r>
            <a:r>
              <a:rPr sz="1800" spc="-10" dirty="0">
                <a:latin typeface="Calibri"/>
                <a:cs typeface="Calibri"/>
              </a:rPr>
              <a:t>SPECTRUM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50" dirty="0"/>
              <a:t>2</a:t>
            </a:fld>
            <a:endParaRPr spc="-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62000">
              <a:lnSpc>
                <a:spcPct val="100000"/>
              </a:lnSpc>
              <a:spcBef>
                <a:spcPts val="100"/>
              </a:spcBef>
            </a:pPr>
            <a:r>
              <a:rPr dirty="0"/>
              <a:t>TECHNICAL</a:t>
            </a:r>
            <a:r>
              <a:rPr spc="-385" dirty="0"/>
              <a:t> </a:t>
            </a:r>
            <a:r>
              <a:rPr spc="-10" dirty="0"/>
              <a:t>APPROACH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68781" y="1136904"/>
            <a:ext cx="4304665" cy="10013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</a:tabLst>
            </a:pPr>
            <a:r>
              <a:rPr sz="1600" b="1" dirty="0">
                <a:latin typeface="Arial"/>
                <a:cs typeface="Arial"/>
              </a:rPr>
              <a:t>FRONT</a:t>
            </a:r>
            <a:r>
              <a:rPr sz="1600" b="1" spc="-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END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: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spc="-25" dirty="0">
                <a:latin typeface="Arial MT"/>
                <a:cs typeface="Arial MT"/>
              </a:rPr>
              <a:t>HTML,CSS,JAVA</a:t>
            </a:r>
            <a:r>
              <a:rPr sz="1600" spc="-10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SCRIPT</a:t>
            </a:r>
            <a:endParaRPr sz="1600">
              <a:latin typeface="Arial MT"/>
              <a:cs typeface="Arial MT"/>
            </a:endParaRPr>
          </a:p>
          <a:p>
            <a:pPr marL="354965" indent="-342265">
              <a:lnSpc>
                <a:spcPct val="100000"/>
              </a:lnSpc>
              <a:buFont typeface="Arial MT"/>
              <a:buChar char="•"/>
              <a:tabLst>
                <a:tab pos="354965" algn="l"/>
              </a:tabLst>
            </a:pPr>
            <a:r>
              <a:rPr sz="1600" b="1" dirty="0">
                <a:latin typeface="Arial"/>
                <a:cs typeface="Arial"/>
              </a:rPr>
              <a:t>BACK</a:t>
            </a:r>
            <a:r>
              <a:rPr sz="1600" b="1" spc="-3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END:</a:t>
            </a:r>
            <a:r>
              <a:rPr sz="1600" b="1" spc="-35" dirty="0">
                <a:latin typeface="Arial"/>
                <a:cs typeface="Arial"/>
              </a:rPr>
              <a:t> </a:t>
            </a:r>
            <a:r>
              <a:rPr sz="1600" dirty="0">
                <a:latin typeface="Arial MT"/>
                <a:cs typeface="Arial MT"/>
              </a:rPr>
              <a:t>NODE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JS,EXPRESS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JS</a:t>
            </a:r>
            <a:endParaRPr sz="1600">
              <a:latin typeface="Arial MT"/>
              <a:cs typeface="Arial MT"/>
            </a:endParaRPr>
          </a:p>
          <a:p>
            <a:pPr marL="354965" indent="-342265">
              <a:lnSpc>
                <a:spcPct val="100000"/>
              </a:lnSpc>
              <a:buFont typeface="Arial MT"/>
              <a:buChar char="•"/>
              <a:tabLst>
                <a:tab pos="354965" algn="l"/>
              </a:tabLst>
            </a:pPr>
            <a:r>
              <a:rPr sz="1600" b="1" spc="-20" dirty="0">
                <a:latin typeface="Arial"/>
                <a:cs typeface="Arial"/>
              </a:rPr>
              <a:t>DEPLOYMENT:</a:t>
            </a:r>
            <a:r>
              <a:rPr sz="1600" b="1" spc="-25" dirty="0">
                <a:latin typeface="Arial"/>
                <a:cs typeface="Arial"/>
              </a:rPr>
              <a:t> </a:t>
            </a:r>
            <a:r>
              <a:rPr sz="1600" dirty="0">
                <a:latin typeface="Arial MT"/>
                <a:cs typeface="Arial MT"/>
              </a:rPr>
              <a:t>Git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Hub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for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version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control.</a:t>
            </a:r>
            <a:endParaRPr sz="1600">
              <a:latin typeface="Arial MT"/>
              <a:cs typeface="Arial MT"/>
            </a:endParaRPr>
          </a:p>
          <a:p>
            <a:pPr marL="354965" indent="-342265">
              <a:lnSpc>
                <a:spcPct val="100000"/>
              </a:lnSpc>
              <a:buFont typeface="Arial MT"/>
              <a:buChar char="•"/>
              <a:tabLst>
                <a:tab pos="354965" algn="l"/>
              </a:tabLst>
            </a:pPr>
            <a:r>
              <a:rPr sz="1600" b="1" dirty="0">
                <a:latin typeface="Arial"/>
                <a:cs typeface="Arial"/>
              </a:rPr>
              <a:t>OTHER</a:t>
            </a:r>
            <a:r>
              <a:rPr sz="1600" b="1" spc="-5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RESOURCES:</a:t>
            </a:r>
            <a:r>
              <a:rPr sz="1600" b="1" spc="-60" dirty="0">
                <a:latin typeface="Arial"/>
                <a:cs typeface="Arial"/>
              </a:rPr>
              <a:t> </a:t>
            </a:r>
            <a:r>
              <a:rPr sz="1600" spc="-10" dirty="0">
                <a:latin typeface="Arial MT"/>
                <a:cs typeface="Arial MT"/>
              </a:rPr>
              <a:t>Replicate,Postman.</a:t>
            </a:r>
            <a:endParaRPr sz="1600">
              <a:latin typeface="Arial MT"/>
              <a:cs typeface="Arial MT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30327" y="252602"/>
            <a:ext cx="1843405" cy="807720"/>
          </a:xfrm>
          <a:custGeom>
            <a:avLst/>
            <a:gdLst/>
            <a:ahLst/>
            <a:cxnLst/>
            <a:rect l="l" t="t" r="r" b="b"/>
            <a:pathLst>
              <a:path w="1843405" h="807719">
                <a:moveTo>
                  <a:pt x="0" y="403860"/>
                </a:moveTo>
                <a:lnTo>
                  <a:pt x="9152" y="346730"/>
                </a:lnTo>
                <a:lnTo>
                  <a:pt x="35777" y="292061"/>
                </a:lnTo>
                <a:lnTo>
                  <a:pt x="78628" y="240399"/>
                </a:lnTo>
                <a:lnTo>
                  <a:pt x="136456" y="192291"/>
                </a:lnTo>
                <a:lnTo>
                  <a:pt x="170597" y="169741"/>
                </a:lnTo>
                <a:lnTo>
                  <a:pt x="208014" y="148284"/>
                </a:lnTo>
                <a:lnTo>
                  <a:pt x="248552" y="127990"/>
                </a:lnTo>
                <a:lnTo>
                  <a:pt x="292055" y="108926"/>
                </a:lnTo>
                <a:lnTo>
                  <a:pt x="338366" y="91161"/>
                </a:lnTo>
                <a:lnTo>
                  <a:pt x="387330" y="74764"/>
                </a:lnTo>
                <a:lnTo>
                  <a:pt x="438790" y="59802"/>
                </a:lnTo>
                <a:lnTo>
                  <a:pt x="492591" y="46344"/>
                </a:lnTo>
                <a:lnTo>
                  <a:pt x="548577" y="34459"/>
                </a:lnTo>
                <a:lnTo>
                  <a:pt x="606592" y="24215"/>
                </a:lnTo>
                <a:lnTo>
                  <a:pt x="666479" y="15680"/>
                </a:lnTo>
                <a:lnTo>
                  <a:pt x="728084" y="8922"/>
                </a:lnTo>
                <a:lnTo>
                  <a:pt x="791249" y="4011"/>
                </a:lnTo>
                <a:lnTo>
                  <a:pt x="855819" y="1014"/>
                </a:lnTo>
                <a:lnTo>
                  <a:pt x="921638" y="0"/>
                </a:lnTo>
                <a:lnTo>
                  <a:pt x="987459" y="1014"/>
                </a:lnTo>
                <a:lnTo>
                  <a:pt x="1052031" y="4011"/>
                </a:lnTo>
                <a:lnTo>
                  <a:pt x="1115197" y="8922"/>
                </a:lnTo>
                <a:lnTo>
                  <a:pt x="1176802" y="15680"/>
                </a:lnTo>
                <a:lnTo>
                  <a:pt x="1236690" y="24215"/>
                </a:lnTo>
                <a:lnTo>
                  <a:pt x="1294705" y="34459"/>
                </a:lnTo>
                <a:lnTo>
                  <a:pt x="1350691" y="46344"/>
                </a:lnTo>
                <a:lnTo>
                  <a:pt x="1404493" y="59802"/>
                </a:lnTo>
                <a:lnTo>
                  <a:pt x="1455953" y="74764"/>
                </a:lnTo>
                <a:lnTo>
                  <a:pt x="1504916" y="91161"/>
                </a:lnTo>
                <a:lnTo>
                  <a:pt x="1551227" y="108926"/>
                </a:lnTo>
                <a:lnTo>
                  <a:pt x="1594729" y="127990"/>
                </a:lnTo>
                <a:lnTo>
                  <a:pt x="1635267" y="148284"/>
                </a:lnTo>
                <a:lnTo>
                  <a:pt x="1672683" y="169741"/>
                </a:lnTo>
                <a:lnTo>
                  <a:pt x="1706824" y="192291"/>
                </a:lnTo>
                <a:lnTo>
                  <a:pt x="1737532" y="215866"/>
                </a:lnTo>
                <a:lnTo>
                  <a:pt x="1788026" y="265820"/>
                </a:lnTo>
                <a:lnTo>
                  <a:pt x="1822919" y="319054"/>
                </a:lnTo>
                <a:lnTo>
                  <a:pt x="1840963" y="375021"/>
                </a:lnTo>
                <a:lnTo>
                  <a:pt x="1843277" y="403860"/>
                </a:lnTo>
                <a:lnTo>
                  <a:pt x="1840963" y="432698"/>
                </a:lnTo>
                <a:lnTo>
                  <a:pt x="1822919" y="488665"/>
                </a:lnTo>
                <a:lnTo>
                  <a:pt x="1788026" y="541899"/>
                </a:lnTo>
                <a:lnTo>
                  <a:pt x="1737532" y="591853"/>
                </a:lnTo>
                <a:lnTo>
                  <a:pt x="1706824" y="615428"/>
                </a:lnTo>
                <a:lnTo>
                  <a:pt x="1672683" y="637978"/>
                </a:lnTo>
                <a:lnTo>
                  <a:pt x="1635267" y="659435"/>
                </a:lnTo>
                <a:lnTo>
                  <a:pt x="1594729" y="679729"/>
                </a:lnTo>
                <a:lnTo>
                  <a:pt x="1551227" y="698793"/>
                </a:lnTo>
                <a:lnTo>
                  <a:pt x="1504916" y="716558"/>
                </a:lnTo>
                <a:lnTo>
                  <a:pt x="1455953" y="732955"/>
                </a:lnTo>
                <a:lnTo>
                  <a:pt x="1404493" y="747917"/>
                </a:lnTo>
                <a:lnTo>
                  <a:pt x="1350691" y="761375"/>
                </a:lnTo>
                <a:lnTo>
                  <a:pt x="1294705" y="773260"/>
                </a:lnTo>
                <a:lnTo>
                  <a:pt x="1236690" y="783504"/>
                </a:lnTo>
                <a:lnTo>
                  <a:pt x="1176802" y="792039"/>
                </a:lnTo>
                <a:lnTo>
                  <a:pt x="1115197" y="798797"/>
                </a:lnTo>
                <a:lnTo>
                  <a:pt x="1052031" y="803708"/>
                </a:lnTo>
                <a:lnTo>
                  <a:pt x="987459" y="806705"/>
                </a:lnTo>
                <a:lnTo>
                  <a:pt x="921638" y="807720"/>
                </a:lnTo>
                <a:lnTo>
                  <a:pt x="855819" y="806705"/>
                </a:lnTo>
                <a:lnTo>
                  <a:pt x="791249" y="803708"/>
                </a:lnTo>
                <a:lnTo>
                  <a:pt x="728084" y="798797"/>
                </a:lnTo>
                <a:lnTo>
                  <a:pt x="666479" y="792039"/>
                </a:lnTo>
                <a:lnTo>
                  <a:pt x="606592" y="783504"/>
                </a:lnTo>
                <a:lnTo>
                  <a:pt x="548577" y="773260"/>
                </a:lnTo>
                <a:lnTo>
                  <a:pt x="492591" y="761375"/>
                </a:lnTo>
                <a:lnTo>
                  <a:pt x="438790" y="747917"/>
                </a:lnTo>
                <a:lnTo>
                  <a:pt x="387330" y="732955"/>
                </a:lnTo>
                <a:lnTo>
                  <a:pt x="338366" y="716558"/>
                </a:lnTo>
                <a:lnTo>
                  <a:pt x="292055" y="698793"/>
                </a:lnTo>
                <a:lnTo>
                  <a:pt x="248552" y="679729"/>
                </a:lnTo>
                <a:lnTo>
                  <a:pt x="208014" y="659435"/>
                </a:lnTo>
                <a:lnTo>
                  <a:pt x="170597" y="637978"/>
                </a:lnTo>
                <a:lnTo>
                  <a:pt x="136456" y="615428"/>
                </a:lnTo>
                <a:lnTo>
                  <a:pt x="105748" y="591853"/>
                </a:lnTo>
                <a:lnTo>
                  <a:pt x="55252" y="541899"/>
                </a:lnTo>
                <a:lnTo>
                  <a:pt x="20358" y="488665"/>
                </a:lnTo>
                <a:lnTo>
                  <a:pt x="2314" y="432698"/>
                </a:lnTo>
                <a:lnTo>
                  <a:pt x="0" y="403860"/>
                </a:lnTo>
                <a:close/>
              </a:path>
            </a:pathLst>
          </a:custGeom>
          <a:ln w="25146">
            <a:solidFill>
              <a:srgbClr val="8063A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22630" y="354584"/>
            <a:ext cx="105791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61620">
              <a:lnSpc>
                <a:spcPct val="100000"/>
              </a:lnSpc>
              <a:spcBef>
                <a:spcPts val="100"/>
              </a:spcBef>
            </a:pPr>
            <a:r>
              <a:rPr sz="1800" spc="-20" dirty="0">
                <a:latin typeface="Calibri"/>
                <a:cs typeface="Calibri"/>
              </a:rPr>
              <a:t>SCAN </a:t>
            </a:r>
            <a:r>
              <a:rPr sz="1800" spc="-10" dirty="0">
                <a:latin typeface="Calibri"/>
                <a:cs typeface="Calibri"/>
              </a:rPr>
              <a:t>SPECTRUM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62811" y="2186939"/>
            <a:ext cx="9079992" cy="4116324"/>
          </a:xfrm>
          <a:prstGeom prst="rect">
            <a:avLst/>
          </a:prstGeom>
        </p:spPr>
      </p:pic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50" dirty="0"/>
              <a:t>3</a:t>
            </a:fld>
            <a:endParaRPr spc="-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6065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Solution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53439" y="1299210"/>
            <a:ext cx="10815320" cy="47205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dirty="0">
                <a:latin typeface="Arial"/>
                <a:cs typeface="Arial"/>
              </a:rPr>
              <a:t>Proposed</a:t>
            </a:r>
            <a:r>
              <a:rPr sz="2800" b="1" spc="-13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solution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2800">
              <a:latin typeface="Arial"/>
              <a:cs typeface="Arial"/>
            </a:endParaRPr>
          </a:p>
          <a:p>
            <a:pPr marL="355600" marR="6985" indent="-342900">
              <a:lnSpc>
                <a:spcPct val="100000"/>
              </a:lnSpc>
              <a:buChar char="•"/>
              <a:tabLst>
                <a:tab pos="355600" algn="l"/>
                <a:tab pos="4077970" algn="l"/>
              </a:tabLst>
            </a:pPr>
            <a:r>
              <a:rPr sz="2800" dirty="0">
                <a:latin typeface="Arial MT"/>
                <a:cs typeface="Arial MT"/>
              </a:rPr>
              <a:t>We</a:t>
            </a:r>
            <a:r>
              <a:rPr sz="2800" spc="14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built</a:t>
            </a:r>
            <a:r>
              <a:rPr sz="2800" spc="15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an</a:t>
            </a:r>
            <a:r>
              <a:rPr sz="2800" spc="155" dirty="0">
                <a:latin typeface="Arial MT"/>
                <a:cs typeface="Arial MT"/>
              </a:rPr>
              <a:t> </a:t>
            </a:r>
            <a:r>
              <a:rPr sz="2800" spc="-10" dirty="0">
                <a:latin typeface="Arial MT"/>
                <a:cs typeface="Arial MT"/>
              </a:rPr>
              <a:t>AI-</a:t>
            </a:r>
            <a:r>
              <a:rPr sz="2800" dirty="0">
                <a:latin typeface="Arial MT"/>
                <a:cs typeface="Arial MT"/>
              </a:rPr>
              <a:t>powered</a:t>
            </a:r>
            <a:r>
              <a:rPr sz="2800" spc="15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platform</a:t>
            </a:r>
            <a:r>
              <a:rPr sz="2800" spc="16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that</a:t>
            </a:r>
            <a:r>
              <a:rPr sz="2800" spc="14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converts</a:t>
            </a:r>
            <a:r>
              <a:rPr sz="2800" spc="16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a</a:t>
            </a:r>
            <a:r>
              <a:rPr sz="2800" spc="16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single</a:t>
            </a:r>
            <a:r>
              <a:rPr sz="2800" spc="16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2D</a:t>
            </a:r>
            <a:r>
              <a:rPr sz="2800" spc="155" dirty="0">
                <a:latin typeface="Arial MT"/>
                <a:cs typeface="Arial MT"/>
              </a:rPr>
              <a:t> </a:t>
            </a:r>
            <a:r>
              <a:rPr sz="2800" spc="-10" dirty="0">
                <a:latin typeface="Arial MT"/>
                <a:cs typeface="Arial MT"/>
              </a:rPr>
              <a:t>image </a:t>
            </a:r>
            <a:r>
              <a:rPr sz="2800" dirty="0">
                <a:latin typeface="Arial MT"/>
                <a:cs typeface="Arial MT"/>
              </a:rPr>
              <a:t>into</a:t>
            </a:r>
            <a:r>
              <a:rPr sz="2800" spc="-7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usable</a:t>
            </a:r>
            <a:r>
              <a:rPr sz="2800" spc="-5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3D</a:t>
            </a:r>
            <a:r>
              <a:rPr sz="2800" spc="-80" dirty="0">
                <a:latin typeface="Arial MT"/>
                <a:cs typeface="Arial MT"/>
              </a:rPr>
              <a:t> </a:t>
            </a:r>
            <a:r>
              <a:rPr sz="2800" spc="-10" dirty="0">
                <a:latin typeface="Arial MT"/>
                <a:cs typeface="Arial MT"/>
              </a:rPr>
              <a:t>models</a:t>
            </a:r>
            <a:r>
              <a:rPr sz="2800" dirty="0">
                <a:latin typeface="Arial MT"/>
                <a:cs typeface="Arial MT"/>
              </a:rPr>
              <a:t>	</a:t>
            </a:r>
            <a:r>
              <a:rPr sz="2800" spc="-10" dirty="0">
                <a:latin typeface="Arial MT"/>
                <a:cs typeface="Arial MT"/>
              </a:rPr>
              <a:t>automatically</a:t>
            </a:r>
            <a:endParaRPr sz="2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40"/>
              </a:spcBef>
              <a:buFont typeface="Arial MT"/>
              <a:buChar char="•"/>
            </a:pPr>
            <a:endParaRPr sz="2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800" b="1" dirty="0">
                <a:latin typeface="Arial"/>
                <a:cs typeface="Arial"/>
              </a:rPr>
              <a:t>How</a:t>
            </a:r>
            <a:r>
              <a:rPr sz="2800" b="1" spc="-7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your</a:t>
            </a:r>
            <a:r>
              <a:rPr sz="2800" b="1" spc="-7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solution</a:t>
            </a:r>
            <a:r>
              <a:rPr sz="2800" b="1" spc="-7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solves</a:t>
            </a:r>
            <a:r>
              <a:rPr sz="2800" b="1" spc="-6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the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problem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5"/>
              </a:spcBef>
            </a:pPr>
            <a:endParaRPr sz="2800">
              <a:latin typeface="Arial"/>
              <a:cs typeface="Arial"/>
            </a:endParaRPr>
          </a:p>
          <a:p>
            <a:pPr marL="355600" marR="7620" indent="-342900">
              <a:lnSpc>
                <a:spcPct val="100000"/>
              </a:lnSpc>
              <a:spcBef>
                <a:spcPts val="5"/>
              </a:spcBef>
              <a:buChar char="•"/>
              <a:tabLst>
                <a:tab pos="355600" algn="l"/>
                <a:tab pos="1144270" algn="l"/>
                <a:tab pos="2465705" algn="l"/>
                <a:tab pos="3827779" algn="l"/>
                <a:tab pos="4676140" algn="l"/>
                <a:tab pos="5326380" algn="l"/>
                <a:tab pos="6670675" algn="l"/>
                <a:tab pos="8013065" algn="l"/>
                <a:tab pos="8504555" algn="l"/>
                <a:tab pos="9253220" algn="l"/>
              </a:tabLst>
            </a:pPr>
            <a:r>
              <a:rPr sz="2800" spc="-25" dirty="0">
                <a:latin typeface="Arial MT"/>
                <a:cs typeface="Arial MT"/>
              </a:rPr>
              <a:t>Our</a:t>
            </a:r>
            <a:r>
              <a:rPr sz="2800" dirty="0">
                <a:latin typeface="Arial MT"/>
                <a:cs typeface="Arial MT"/>
              </a:rPr>
              <a:t>	</a:t>
            </a:r>
            <a:r>
              <a:rPr sz="2800" spc="-10" dirty="0">
                <a:latin typeface="Arial MT"/>
                <a:cs typeface="Arial MT"/>
              </a:rPr>
              <a:t>system</a:t>
            </a:r>
            <a:r>
              <a:rPr sz="2800" dirty="0">
                <a:latin typeface="Arial MT"/>
                <a:cs typeface="Arial MT"/>
              </a:rPr>
              <a:t>	</a:t>
            </a:r>
            <a:r>
              <a:rPr sz="2800" spc="-10" dirty="0">
                <a:latin typeface="Arial MT"/>
                <a:cs typeface="Arial MT"/>
              </a:rPr>
              <a:t>creates</a:t>
            </a:r>
            <a:r>
              <a:rPr sz="2800" dirty="0">
                <a:latin typeface="Arial MT"/>
                <a:cs typeface="Arial MT"/>
              </a:rPr>
              <a:t>	</a:t>
            </a:r>
            <a:r>
              <a:rPr sz="2800" spc="-25" dirty="0">
                <a:latin typeface="Arial MT"/>
                <a:cs typeface="Arial MT"/>
              </a:rPr>
              <a:t>new</a:t>
            </a:r>
            <a:r>
              <a:rPr sz="2800" dirty="0">
                <a:latin typeface="Arial MT"/>
                <a:cs typeface="Arial MT"/>
              </a:rPr>
              <a:t>	</a:t>
            </a:r>
            <a:r>
              <a:rPr sz="2800" spc="-25" dirty="0">
                <a:latin typeface="Arial MT"/>
                <a:cs typeface="Arial MT"/>
              </a:rPr>
              <a:t>3D</a:t>
            </a:r>
            <a:r>
              <a:rPr sz="2800" dirty="0">
                <a:latin typeface="Arial MT"/>
                <a:cs typeface="Arial MT"/>
              </a:rPr>
              <a:t>	</a:t>
            </a:r>
            <a:r>
              <a:rPr sz="2800" spc="-10" dirty="0">
                <a:latin typeface="Arial MT"/>
                <a:cs typeface="Arial MT"/>
              </a:rPr>
              <a:t>models</a:t>
            </a:r>
            <a:r>
              <a:rPr sz="2800" dirty="0">
                <a:latin typeface="Arial MT"/>
                <a:cs typeface="Arial MT"/>
              </a:rPr>
              <a:t>	</a:t>
            </a:r>
            <a:r>
              <a:rPr sz="2800" spc="-10" dirty="0">
                <a:latin typeface="Arial MT"/>
                <a:cs typeface="Arial MT"/>
              </a:rPr>
              <a:t>instead</a:t>
            </a:r>
            <a:r>
              <a:rPr sz="2800" dirty="0">
                <a:latin typeface="Arial MT"/>
                <a:cs typeface="Arial MT"/>
              </a:rPr>
              <a:t>	</a:t>
            </a:r>
            <a:r>
              <a:rPr sz="2800" spc="-25" dirty="0">
                <a:latin typeface="Arial MT"/>
                <a:cs typeface="Arial MT"/>
              </a:rPr>
              <a:t>of</a:t>
            </a:r>
            <a:r>
              <a:rPr sz="2800" dirty="0">
                <a:latin typeface="Arial MT"/>
                <a:cs typeface="Arial MT"/>
              </a:rPr>
              <a:t>	</a:t>
            </a:r>
            <a:r>
              <a:rPr sz="2800" spc="-20" dirty="0">
                <a:latin typeface="Arial MT"/>
                <a:cs typeface="Arial MT"/>
              </a:rPr>
              <a:t>just</a:t>
            </a:r>
            <a:r>
              <a:rPr sz="2800" dirty="0">
                <a:latin typeface="Arial MT"/>
                <a:cs typeface="Arial MT"/>
              </a:rPr>
              <a:t>	</a:t>
            </a:r>
            <a:r>
              <a:rPr sz="2800" spc="-10" dirty="0">
                <a:latin typeface="Arial MT"/>
                <a:cs typeface="Arial MT"/>
              </a:rPr>
              <a:t>searching </a:t>
            </a:r>
            <a:r>
              <a:rPr sz="2800" dirty="0">
                <a:latin typeface="Arial MT"/>
                <a:cs typeface="Arial MT"/>
              </a:rPr>
              <a:t>existing</a:t>
            </a:r>
            <a:r>
              <a:rPr sz="2800" spc="-105" dirty="0">
                <a:latin typeface="Arial MT"/>
                <a:cs typeface="Arial MT"/>
              </a:rPr>
              <a:t> </a:t>
            </a:r>
            <a:r>
              <a:rPr sz="2800" spc="-20" dirty="0">
                <a:latin typeface="Arial MT"/>
                <a:cs typeface="Arial MT"/>
              </a:rPr>
              <a:t>ones</a:t>
            </a:r>
            <a:endParaRPr sz="2800">
              <a:latin typeface="Arial MT"/>
              <a:cs typeface="Arial MT"/>
            </a:endParaRPr>
          </a:p>
          <a:p>
            <a:pPr marL="355600" marR="5080" indent="-342900">
              <a:lnSpc>
                <a:spcPct val="100000"/>
              </a:lnSpc>
              <a:buChar char="•"/>
              <a:tabLst>
                <a:tab pos="355600" algn="l"/>
              </a:tabLst>
            </a:pPr>
            <a:r>
              <a:rPr sz="2800" dirty="0">
                <a:latin typeface="Arial MT"/>
                <a:cs typeface="Arial MT"/>
              </a:rPr>
              <a:t>Uniqueness</a:t>
            </a:r>
            <a:r>
              <a:rPr sz="2800" spc="229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of</a:t>
            </a:r>
            <a:r>
              <a:rPr sz="2800" spc="22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the</a:t>
            </a:r>
            <a:r>
              <a:rPr sz="2800" spc="22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solution:</a:t>
            </a:r>
            <a:r>
              <a:rPr sz="2800" spc="22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high</a:t>
            </a:r>
            <a:r>
              <a:rPr sz="2800" spc="22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quality</a:t>
            </a:r>
            <a:r>
              <a:rPr sz="2800" spc="229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meshed</a:t>
            </a:r>
            <a:r>
              <a:rPr sz="2800" spc="23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3D</a:t>
            </a:r>
            <a:r>
              <a:rPr sz="2800" spc="229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models</a:t>
            </a:r>
            <a:r>
              <a:rPr sz="2800" spc="225" dirty="0">
                <a:latin typeface="Arial MT"/>
                <a:cs typeface="Arial MT"/>
              </a:rPr>
              <a:t> </a:t>
            </a:r>
            <a:r>
              <a:rPr sz="2800" spc="-20" dirty="0">
                <a:latin typeface="Arial MT"/>
                <a:cs typeface="Arial MT"/>
              </a:rPr>
              <a:t>with </a:t>
            </a:r>
            <a:r>
              <a:rPr sz="2800" dirty="0">
                <a:latin typeface="Arial MT"/>
                <a:cs typeface="Arial MT"/>
              </a:rPr>
              <a:t>maximum</a:t>
            </a:r>
            <a:r>
              <a:rPr sz="2800" spc="-135" dirty="0">
                <a:latin typeface="Arial MT"/>
                <a:cs typeface="Arial MT"/>
              </a:rPr>
              <a:t> </a:t>
            </a:r>
            <a:r>
              <a:rPr sz="2800" spc="-10" dirty="0">
                <a:latin typeface="Arial MT"/>
                <a:cs typeface="Arial MT"/>
              </a:rPr>
              <a:t>polygons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30327" y="252602"/>
            <a:ext cx="1843405" cy="807720"/>
          </a:xfrm>
          <a:custGeom>
            <a:avLst/>
            <a:gdLst/>
            <a:ahLst/>
            <a:cxnLst/>
            <a:rect l="l" t="t" r="r" b="b"/>
            <a:pathLst>
              <a:path w="1843405" h="807719">
                <a:moveTo>
                  <a:pt x="0" y="403860"/>
                </a:moveTo>
                <a:lnTo>
                  <a:pt x="9152" y="346730"/>
                </a:lnTo>
                <a:lnTo>
                  <a:pt x="35777" y="292061"/>
                </a:lnTo>
                <a:lnTo>
                  <a:pt x="78628" y="240399"/>
                </a:lnTo>
                <a:lnTo>
                  <a:pt x="136456" y="192291"/>
                </a:lnTo>
                <a:lnTo>
                  <a:pt x="170597" y="169741"/>
                </a:lnTo>
                <a:lnTo>
                  <a:pt x="208014" y="148284"/>
                </a:lnTo>
                <a:lnTo>
                  <a:pt x="248552" y="127990"/>
                </a:lnTo>
                <a:lnTo>
                  <a:pt x="292055" y="108926"/>
                </a:lnTo>
                <a:lnTo>
                  <a:pt x="338366" y="91161"/>
                </a:lnTo>
                <a:lnTo>
                  <a:pt x="387330" y="74764"/>
                </a:lnTo>
                <a:lnTo>
                  <a:pt x="438790" y="59802"/>
                </a:lnTo>
                <a:lnTo>
                  <a:pt x="492591" y="46344"/>
                </a:lnTo>
                <a:lnTo>
                  <a:pt x="548577" y="34459"/>
                </a:lnTo>
                <a:lnTo>
                  <a:pt x="606592" y="24215"/>
                </a:lnTo>
                <a:lnTo>
                  <a:pt x="666479" y="15680"/>
                </a:lnTo>
                <a:lnTo>
                  <a:pt x="728084" y="8922"/>
                </a:lnTo>
                <a:lnTo>
                  <a:pt x="791249" y="4011"/>
                </a:lnTo>
                <a:lnTo>
                  <a:pt x="855819" y="1014"/>
                </a:lnTo>
                <a:lnTo>
                  <a:pt x="921638" y="0"/>
                </a:lnTo>
                <a:lnTo>
                  <a:pt x="987459" y="1014"/>
                </a:lnTo>
                <a:lnTo>
                  <a:pt x="1052031" y="4011"/>
                </a:lnTo>
                <a:lnTo>
                  <a:pt x="1115197" y="8922"/>
                </a:lnTo>
                <a:lnTo>
                  <a:pt x="1176802" y="15680"/>
                </a:lnTo>
                <a:lnTo>
                  <a:pt x="1236690" y="24215"/>
                </a:lnTo>
                <a:lnTo>
                  <a:pt x="1294705" y="34459"/>
                </a:lnTo>
                <a:lnTo>
                  <a:pt x="1350691" y="46344"/>
                </a:lnTo>
                <a:lnTo>
                  <a:pt x="1404493" y="59802"/>
                </a:lnTo>
                <a:lnTo>
                  <a:pt x="1455953" y="74764"/>
                </a:lnTo>
                <a:lnTo>
                  <a:pt x="1504916" y="91161"/>
                </a:lnTo>
                <a:lnTo>
                  <a:pt x="1551227" y="108926"/>
                </a:lnTo>
                <a:lnTo>
                  <a:pt x="1594729" y="127990"/>
                </a:lnTo>
                <a:lnTo>
                  <a:pt x="1635267" y="148284"/>
                </a:lnTo>
                <a:lnTo>
                  <a:pt x="1672683" y="169741"/>
                </a:lnTo>
                <a:lnTo>
                  <a:pt x="1706824" y="192291"/>
                </a:lnTo>
                <a:lnTo>
                  <a:pt x="1737532" y="215866"/>
                </a:lnTo>
                <a:lnTo>
                  <a:pt x="1788026" y="265820"/>
                </a:lnTo>
                <a:lnTo>
                  <a:pt x="1822919" y="319054"/>
                </a:lnTo>
                <a:lnTo>
                  <a:pt x="1840963" y="375021"/>
                </a:lnTo>
                <a:lnTo>
                  <a:pt x="1843277" y="403860"/>
                </a:lnTo>
                <a:lnTo>
                  <a:pt x="1840963" y="432698"/>
                </a:lnTo>
                <a:lnTo>
                  <a:pt x="1822919" y="488665"/>
                </a:lnTo>
                <a:lnTo>
                  <a:pt x="1788026" y="541899"/>
                </a:lnTo>
                <a:lnTo>
                  <a:pt x="1737532" y="591853"/>
                </a:lnTo>
                <a:lnTo>
                  <a:pt x="1706824" y="615428"/>
                </a:lnTo>
                <a:lnTo>
                  <a:pt x="1672683" y="637978"/>
                </a:lnTo>
                <a:lnTo>
                  <a:pt x="1635267" y="659435"/>
                </a:lnTo>
                <a:lnTo>
                  <a:pt x="1594729" y="679729"/>
                </a:lnTo>
                <a:lnTo>
                  <a:pt x="1551227" y="698793"/>
                </a:lnTo>
                <a:lnTo>
                  <a:pt x="1504916" y="716558"/>
                </a:lnTo>
                <a:lnTo>
                  <a:pt x="1455953" y="732955"/>
                </a:lnTo>
                <a:lnTo>
                  <a:pt x="1404493" y="747917"/>
                </a:lnTo>
                <a:lnTo>
                  <a:pt x="1350691" y="761375"/>
                </a:lnTo>
                <a:lnTo>
                  <a:pt x="1294705" y="773260"/>
                </a:lnTo>
                <a:lnTo>
                  <a:pt x="1236690" y="783504"/>
                </a:lnTo>
                <a:lnTo>
                  <a:pt x="1176802" y="792039"/>
                </a:lnTo>
                <a:lnTo>
                  <a:pt x="1115197" y="798797"/>
                </a:lnTo>
                <a:lnTo>
                  <a:pt x="1052031" y="803708"/>
                </a:lnTo>
                <a:lnTo>
                  <a:pt x="987459" y="806705"/>
                </a:lnTo>
                <a:lnTo>
                  <a:pt x="921638" y="807720"/>
                </a:lnTo>
                <a:lnTo>
                  <a:pt x="855819" y="806705"/>
                </a:lnTo>
                <a:lnTo>
                  <a:pt x="791249" y="803708"/>
                </a:lnTo>
                <a:lnTo>
                  <a:pt x="728084" y="798797"/>
                </a:lnTo>
                <a:lnTo>
                  <a:pt x="666479" y="792039"/>
                </a:lnTo>
                <a:lnTo>
                  <a:pt x="606592" y="783504"/>
                </a:lnTo>
                <a:lnTo>
                  <a:pt x="548577" y="773260"/>
                </a:lnTo>
                <a:lnTo>
                  <a:pt x="492591" y="761375"/>
                </a:lnTo>
                <a:lnTo>
                  <a:pt x="438790" y="747917"/>
                </a:lnTo>
                <a:lnTo>
                  <a:pt x="387330" y="732955"/>
                </a:lnTo>
                <a:lnTo>
                  <a:pt x="338366" y="716558"/>
                </a:lnTo>
                <a:lnTo>
                  <a:pt x="292055" y="698793"/>
                </a:lnTo>
                <a:lnTo>
                  <a:pt x="248552" y="679729"/>
                </a:lnTo>
                <a:lnTo>
                  <a:pt x="208014" y="659435"/>
                </a:lnTo>
                <a:lnTo>
                  <a:pt x="170597" y="637978"/>
                </a:lnTo>
                <a:lnTo>
                  <a:pt x="136456" y="615428"/>
                </a:lnTo>
                <a:lnTo>
                  <a:pt x="105748" y="591853"/>
                </a:lnTo>
                <a:lnTo>
                  <a:pt x="55252" y="541899"/>
                </a:lnTo>
                <a:lnTo>
                  <a:pt x="20358" y="488665"/>
                </a:lnTo>
                <a:lnTo>
                  <a:pt x="2314" y="432698"/>
                </a:lnTo>
                <a:lnTo>
                  <a:pt x="0" y="403860"/>
                </a:lnTo>
                <a:close/>
              </a:path>
            </a:pathLst>
          </a:custGeom>
          <a:ln w="25146">
            <a:solidFill>
              <a:srgbClr val="8063A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22630" y="354584"/>
            <a:ext cx="105791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61620">
              <a:lnSpc>
                <a:spcPct val="100000"/>
              </a:lnSpc>
              <a:spcBef>
                <a:spcPts val="100"/>
              </a:spcBef>
            </a:pPr>
            <a:r>
              <a:rPr sz="1800" spc="-20" dirty="0">
                <a:latin typeface="Calibri"/>
                <a:cs typeface="Calibri"/>
              </a:rPr>
              <a:t>SCAN </a:t>
            </a:r>
            <a:r>
              <a:rPr sz="1800" spc="-10" dirty="0">
                <a:latin typeface="Calibri"/>
                <a:cs typeface="Calibri"/>
              </a:rPr>
              <a:t>SPECTRUM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50" dirty="0"/>
              <a:t>4</a:t>
            </a:fld>
            <a:endParaRPr spc="-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7485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FEASIBILITY</a:t>
            </a:r>
            <a:r>
              <a:rPr spc="-330" dirty="0"/>
              <a:t> </a:t>
            </a:r>
            <a:r>
              <a:rPr dirty="0"/>
              <a:t>AND</a:t>
            </a:r>
            <a:r>
              <a:rPr spc="-30" dirty="0"/>
              <a:t> </a:t>
            </a:r>
            <a:r>
              <a:rPr spc="-10" dirty="0"/>
              <a:t>VIABILITY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51536" y="1382775"/>
            <a:ext cx="11489055" cy="4233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265" indent="-456565">
              <a:lnSpc>
                <a:spcPct val="100000"/>
              </a:lnSpc>
              <a:spcBef>
                <a:spcPts val="100"/>
              </a:spcBef>
              <a:buFont typeface="Wingdings"/>
              <a:buChar char=""/>
              <a:tabLst>
                <a:tab pos="469265" algn="l"/>
              </a:tabLst>
            </a:pPr>
            <a:r>
              <a:rPr sz="2800" b="1" dirty="0">
                <a:latin typeface="Arial"/>
                <a:cs typeface="Arial"/>
              </a:rPr>
              <a:t>Analysis</a:t>
            </a:r>
            <a:r>
              <a:rPr sz="2800" b="1" spc="-6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of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the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feasibility</a:t>
            </a:r>
            <a:r>
              <a:rPr sz="2800" b="1" spc="-6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of</a:t>
            </a:r>
            <a:r>
              <a:rPr sz="2800" b="1" spc="-7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the</a:t>
            </a:r>
            <a:r>
              <a:rPr sz="2800" b="1" spc="-60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idea:</a:t>
            </a:r>
            <a:endParaRPr sz="28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10"/>
              </a:spcBef>
              <a:buChar char="•"/>
              <a:tabLst>
                <a:tab pos="355600" algn="l"/>
                <a:tab pos="957580" algn="l"/>
                <a:tab pos="2018030" algn="l"/>
                <a:tab pos="3839845" algn="l"/>
                <a:tab pos="5071110" algn="l"/>
                <a:tab pos="6352540" algn="l"/>
                <a:tab pos="8074659" algn="l"/>
                <a:tab pos="8982710" algn="l"/>
                <a:tab pos="9855835" algn="l"/>
                <a:tab pos="10424160" algn="l"/>
              </a:tabLst>
            </a:pPr>
            <a:r>
              <a:rPr sz="2400" spc="-25" dirty="0">
                <a:latin typeface="Arial MT"/>
                <a:cs typeface="Arial MT"/>
              </a:rPr>
              <a:t>Pre</a:t>
            </a:r>
            <a:r>
              <a:rPr sz="2400" dirty="0">
                <a:latin typeface="Arial MT"/>
                <a:cs typeface="Arial MT"/>
              </a:rPr>
              <a:t>	</a:t>
            </a:r>
            <a:r>
              <a:rPr sz="2400" spc="-10" dirty="0">
                <a:latin typeface="Arial MT"/>
                <a:cs typeface="Arial MT"/>
              </a:rPr>
              <a:t>trained</a:t>
            </a:r>
            <a:r>
              <a:rPr sz="2400" dirty="0">
                <a:latin typeface="Arial MT"/>
                <a:cs typeface="Arial MT"/>
              </a:rPr>
              <a:t>	AI</a:t>
            </a:r>
            <a:r>
              <a:rPr sz="2400" spc="32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APIs</a:t>
            </a:r>
            <a:r>
              <a:rPr sz="2400" spc="330" dirty="0">
                <a:latin typeface="Arial MT"/>
                <a:cs typeface="Arial MT"/>
              </a:rPr>
              <a:t> </a:t>
            </a:r>
            <a:r>
              <a:rPr sz="2400" spc="-25" dirty="0">
                <a:latin typeface="Arial MT"/>
                <a:cs typeface="Arial MT"/>
              </a:rPr>
              <a:t>and</a:t>
            </a:r>
            <a:r>
              <a:rPr sz="2400" dirty="0">
                <a:latin typeface="Arial MT"/>
                <a:cs typeface="Arial MT"/>
              </a:rPr>
              <a:t>	</a:t>
            </a:r>
            <a:r>
              <a:rPr sz="2400" spc="-10" dirty="0">
                <a:latin typeface="Arial MT"/>
                <a:cs typeface="Arial MT"/>
              </a:rPr>
              <a:t>modular</a:t>
            </a:r>
            <a:r>
              <a:rPr sz="2400" dirty="0">
                <a:latin typeface="Arial MT"/>
                <a:cs typeface="Arial MT"/>
              </a:rPr>
              <a:t>	</a:t>
            </a:r>
            <a:r>
              <a:rPr sz="2400" spc="-10" dirty="0">
                <a:latin typeface="Arial MT"/>
                <a:cs typeface="Arial MT"/>
              </a:rPr>
              <a:t>backend</a:t>
            </a:r>
            <a:r>
              <a:rPr sz="2400" dirty="0">
                <a:latin typeface="Arial MT"/>
                <a:cs typeface="Arial MT"/>
              </a:rPr>
              <a:t>	</a:t>
            </a:r>
            <a:r>
              <a:rPr sz="2400" spc="-10" dirty="0">
                <a:latin typeface="Arial MT"/>
                <a:cs typeface="Arial MT"/>
              </a:rPr>
              <a:t>architecture</a:t>
            </a:r>
            <a:r>
              <a:rPr sz="2400" dirty="0">
                <a:latin typeface="Arial MT"/>
                <a:cs typeface="Arial MT"/>
              </a:rPr>
              <a:t>	</a:t>
            </a:r>
            <a:r>
              <a:rPr sz="2400" spc="-10" dirty="0">
                <a:latin typeface="Arial MT"/>
                <a:cs typeface="Arial MT"/>
              </a:rPr>
              <a:t>which</a:t>
            </a:r>
            <a:r>
              <a:rPr sz="2400" dirty="0">
                <a:latin typeface="Arial MT"/>
                <a:cs typeface="Arial MT"/>
              </a:rPr>
              <a:t>	</a:t>
            </a:r>
            <a:r>
              <a:rPr sz="2400" spc="-20" dirty="0">
                <a:latin typeface="Arial MT"/>
                <a:cs typeface="Arial MT"/>
              </a:rPr>
              <a:t>make</a:t>
            </a:r>
            <a:r>
              <a:rPr sz="2400" dirty="0">
                <a:latin typeface="Arial MT"/>
                <a:cs typeface="Arial MT"/>
              </a:rPr>
              <a:t>	</a:t>
            </a:r>
            <a:r>
              <a:rPr sz="2400" spc="-25" dirty="0">
                <a:latin typeface="Arial MT"/>
                <a:cs typeface="Arial MT"/>
              </a:rPr>
              <a:t>our</a:t>
            </a:r>
            <a:r>
              <a:rPr sz="2400" dirty="0">
                <a:latin typeface="Arial MT"/>
                <a:cs typeface="Arial MT"/>
              </a:rPr>
              <a:t>	</a:t>
            </a:r>
            <a:r>
              <a:rPr sz="2400" spc="-10" dirty="0">
                <a:latin typeface="Arial MT"/>
                <a:cs typeface="Arial MT"/>
              </a:rPr>
              <a:t>solution </a:t>
            </a:r>
            <a:r>
              <a:rPr sz="2400" dirty="0">
                <a:latin typeface="Arial MT"/>
                <a:cs typeface="Arial MT"/>
              </a:rPr>
              <a:t>scalable,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real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world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application.</a:t>
            </a:r>
            <a:endParaRPr sz="2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10"/>
              </a:spcBef>
            </a:pPr>
            <a:endParaRPr sz="2400">
              <a:latin typeface="Arial MT"/>
              <a:cs typeface="Arial MT"/>
            </a:endParaRPr>
          </a:p>
          <a:p>
            <a:pPr marL="469265" indent="-456565">
              <a:lnSpc>
                <a:spcPct val="100000"/>
              </a:lnSpc>
              <a:buFont typeface="Wingdings"/>
              <a:buChar char=""/>
              <a:tabLst>
                <a:tab pos="469265" algn="l"/>
              </a:tabLst>
            </a:pPr>
            <a:r>
              <a:rPr sz="2800" b="1" dirty="0">
                <a:latin typeface="Arial"/>
                <a:cs typeface="Arial"/>
              </a:rPr>
              <a:t>Potential</a:t>
            </a:r>
            <a:r>
              <a:rPr sz="2800" b="1" spc="-12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challenges</a:t>
            </a:r>
            <a:r>
              <a:rPr sz="2800" b="1" spc="-10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and</a:t>
            </a:r>
            <a:r>
              <a:rPr sz="2800" b="1" spc="-120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risks.</a:t>
            </a:r>
            <a:endParaRPr sz="2800">
              <a:latin typeface="Arial"/>
              <a:cs typeface="Arial"/>
            </a:endParaRPr>
          </a:p>
          <a:p>
            <a:pPr marL="469265" indent="-456565">
              <a:lnSpc>
                <a:spcPts val="2835"/>
              </a:lnSpc>
              <a:spcBef>
                <a:spcPts val="15"/>
              </a:spcBef>
              <a:buChar char="•"/>
              <a:tabLst>
                <a:tab pos="469265" algn="l"/>
              </a:tabLst>
            </a:pPr>
            <a:r>
              <a:rPr sz="2400" dirty="0">
                <a:latin typeface="Arial MT"/>
                <a:cs typeface="Arial MT"/>
              </a:rPr>
              <a:t>Latency</a:t>
            </a:r>
            <a:r>
              <a:rPr sz="2400" spc="-8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and</a:t>
            </a:r>
            <a:r>
              <a:rPr sz="2400" spc="-9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variable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quality.</a:t>
            </a:r>
            <a:endParaRPr sz="2400">
              <a:latin typeface="Arial MT"/>
              <a:cs typeface="Arial MT"/>
            </a:endParaRPr>
          </a:p>
          <a:p>
            <a:pPr marL="469265" indent="-456565">
              <a:lnSpc>
                <a:spcPts val="2835"/>
              </a:lnSpc>
              <a:buFont typeface="Arial MT"/>
              <a:buChar char="•"/>
              <a:tabLst>
                <a:tab pos="469265" algn="l"/>
              </a:tabLst>
            </a:pPr>
            <a:r>
              <a:rPr sz="2400" dirty="0">
                <a:latin typeface="Calibri"/>
                <a:cs typeface="Calibri"/>
              </a:rPr>
              <a:t>API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large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model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dependency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risks.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400">
              <a:latin typeface="Calibri"/>
              <a:cs typeface="Calibri"/>
            </a:endParaRPr>
          </a:p>
          <a:p>
            <a:pPr marL="469265" indent="-456565">
              <a:lnSpc>
                <a:spcPct val="100000"/>
              </a:lnSpc>
              <a:spcBef>
                <a:spcPts val="5"/>
              </a:spcBef>
              <a:buFont typeface="Wingdings"/>
              <a:buChar char=""/>
              <a:tabLst>
                <a:tab pos="469265" algn="l"/>
              </a:tabLst>
            </a:pPr>
            <a:r>
              <a:rPr sz="2800" b="1" dirty="0">
                <a:latin typeface="Arial"/>
                <a:cs typeface="Arial"/>
              </a:rPr>
              <a:t>Strategies</a:t>
            </a:r>
            <a:r>
              <a:rPr sz="2800" b="1" spc="-11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for</a:t>
            </a:r>
            <a:r>
              <a:rPr sz="2800" b="1" spc="-12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overcoming</a:t>
            </a:r>
            <a:r>
              <a:rPr sz="2800" b="1" spc="-12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these</a:t>
            </a:r>
            <a:r>
              <a:rPr sz="2800" b="1" spc="-10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challenges:</a:t>
            </a:r>
            <a:endParaRPr sz="2800">
              <a:latin typeface="Arial"/>
              <a:cs typeface="Arial"/>
            </a:endParaRPr>
          </a:p>
          <a:p>
            <a:pPr marL="526415" indent="-513715">
              <a:lnSpc>
                <a:spcPct val="100000"/>
              </a:lnSpc>
              <a:spcBef>
                <a:spcPts val="10"/>
              </a:spcBef>
              <a:buChar char="•"/>
              <a:tabLst>
                <a:tab pos="526415" algn="l"/>
              </a:tabLst>
            </a:pPr>
            <a:r>
              <a:rPr sz="2400" dirty="0">
                <a:latin typeface="Arial MT"/>
                <a:cs typeface="Arial MT"/>
              </a:rPr>
              <a:t>Boost</a:t>
            </a:r>
            <a:r>
              <a:rPr sz="2400" spc="-10" dirty="0">
                <a:latin typeface="Arial MT"/>
                <a:cs typeface="Arial MT"/>
              </a:rPr>
              <a:t> Performance</a:t>
            </a:r>
            <a:endParaRPr sz="2400">
              <a:latin typeface="Arial MT"/>
              <a:cs typeface="Arial MT"/>
            </a:endParaRPr>
          </a:p>
          <a:p>
            <a:pPr marL="553085" indent="-540385">
              <a:lnSpc>
                <a:spcPct val="100000"/>
              </a:lnSpc>
              <a:buChar char="•"/>
              <a:tabLst>
                <a:tab pos="553085" algn="l"/>
              </a:tabLst>
            </a:pPr>
            <a:r>
              <a:rPr sz="2400" dirty="0">
                <a:latin typeface="Arial MT"/>
                <a:cs typeface="Arial MT"/>
              </a:rPr>
              <a:t>Increase</a:t>
            </a:r>
            <a:r>
              <a:rPr sz="2400" spc="-12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reliability</a:t>
            </a:r>
            <a:endParaRPr sz="2400">
              <a:latin typeface="Arial MT"/>
              <a:cs typeface="Arial MT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30327" y="252602"/>
            <a:ext cx="1843405" cy="807720"/>
          </a:xfrm>
          <a:custGeom>
            <a:avLst/>
            <a:gdLst/>
            <a:ahLst/>
            <a:cxnLst/>
            <a:rect l="l" t="t" r="r" b="b"/>
            <a:pathLst>
              <a:path w="1843405" h="807719">
                <a:moveTo>
                  <a:pt x="0" y="403860"/>
                </a:moveTo>
                <a:lnTo>
                  <a:pt x="9152" y="346730"/>
                </a:lnTo>
                <a:lnTo>
                  <a:pt x="35777" y="292061"/>
                </a:lnTo>
                <a:lnTo>
                  <a:pt x="78628" y="240399"/>
                </a:lnTo>
                <a:lnTo>
                  <a:pt x="136456" y="192291"/>
                </a:lnTo>
                <a:lnTo>
                  <a:pt x="170597" y="169741"/>
                </a:lnTo>
                <a:lnTo>
                  <a:pt x="208014" y="148284"/>
                </a:lnTo>
                <a:lnTo>
                  <a:pt x="248552" y="127990"/>
                </a:lnTo>
                <a:lnTo>
                  <a:pt x="292055" y="108926"/>
                </a:lnTo>
                <a:lnTo>
                  <a:pt x="338366" y="91161"/>
                </a:lnTo>
                <a:lnTo>
                  <a:pt x="387330" y="74764"/>
                </a:lnTo>
                <a:lnTo>
                  <a:pt x="438790" y="59802"/>
                </a:lnTo>
                <a:lnTo>
                  <a:pt x="492591" y="46344"/>
                </a:lnTo>
                <a:lnTo>
                  <a:pt x="548577" y="34459"/>
                </a:lnTo>
                <a:lnTo>
                  <a:pt x="606592" y="24215"/>
                </a:lnTo>
                <a:lnTo>
                  <a:pt x="666479" y="15680"/>
                </a:lnTo>
                <a:lnTo>
                  <a:pt x="728084" y="8922"/>
                </a:lnTo>
                <a:lnTo>
                  <a:pt x="791249" y="4011"/>
                </a:lnTo>
                <a:lnTo>
                  <a:pt x="855819" y="1014"/>
                </a:lnTo>
                <a:lnTo>
                  <a:pt x="921638" y="0"/>
                </a:lnTo>
                <a:lnTo>
                  <a:pt x="987459" y="1014"/>
                </a:lnTo>
                <a:lnTo>
                  <a:pt x="1052031" y="4011"/>
                </a:lnTo>
                <a:lnTo>
                  <a:pt x="1115197" y="8922"/>
                </a:lnTo>
                <a:lnTo>
                  <a:pt x="1176802" y="15680"/>
                </a:lnTo>
                <a:lnTo>
                  <a:pt x="1236690" y="24215"/>
                </a:lnTo>
                <a:lnTo>
                  <a:pt x="1294705" y="34459"/>
                </a:lnTo>
                <a:lnTo>
                  <a:pt x="1350691" y="46344"/>
                </a:lnTo>
                <a:lnTo>
                  <a:pt x="1404493" y="59802"/>
                </a:lnTo>
                <a:lnTo>
                  <a:pt x="1455953" y="74764"/>
                </a:lnTo>
                <a:lnTo>
                  <a:pt x="1504916" y="91161"/>
                </a:lnTo>
                <a:lnTo>
                  <a:pt x="1551227" y="108926"/>
                </a:lnTo>
                <a:lnTo>
                  <a:pt x="1594729" y="127990"/>
                </a:lnTo>
                <a:lnTo>
                  <a:pt x="1635267" y="148284"/>
                </a:lnTo>
                <a:lnTo>
                  <a:pt x="1672683" y="169741"/>
                </a:lnTo>
                <a:lnTo>
                  <a:pt x="1706824" y="192291"/>
                </a:lnTo>
                <a:lnTo>
                  <a:pt x="1737532" y="215866"/>
                </a:lnTo>
                <a:lnTo>
                  <a:pt x="1788026" y="265820"/>
                </a:lnTo>
                <a:lnTo>
                  <a:pt x="1822919" y="319054"/>
                </a:lnTo>
                <a:lnTo>
                  <a:pt x="1840963" y="375021"/>
                </a:lnTo>
                <a:lnTo>
                  <a:pt x="1843277" y="403860"/>
                </a:lnTo>
                <a:lnTo>
                  <a:pt x="1840963" y="432698"/>
                </a:lnTo>
                <a:lnTo>
                  <a:pt x="1822919" y="488665"/>
                </a:lnTo>
                <a:lnTo>
                  <a:pt x="1788026" y="541899"/>
                </a:lnTo>
                <a:lnTo>
                  <a:pt x="1737532" y="591853"/>
                </a:lnTo>
                <a:lnTo>
                  <a:pt x="1706824" y="615428"/>
                </a:lnTo>
                <a:lnTo>
                  <a:pt x="1672683" y="637978"/>
                </a:lnTo>
                <a:lnTo>
                  <a:pt x="1635267" y="659435"/>
                </a:lnTo>
                <a:lnTo>
                  <a:pt x="1594729" y="679729"/>
                </a:lnTo>
                <a:lnTo>
                  <a:pt x="1551227" y="698793"/>
                </a:lnTo>
                <a:lnTo>
                  <a:pt x="1504916" y="716558"/>
                </a:lnTo>
                <a:lnTo>
                  <a:pt x="1455953" y="732955"/>
                </a:lnTo>
                <a:lnTo>
                  <a:pt x="1404493" y="747917"/>
                </a:lnTo>
                <a:lnTo>
                  <a:pt x="1350691" y="761375"/>
                </a:lnTo>
                <a:lnTo>
                  <a:pt x="1294705" y="773260"/>
                </a:lnTo>
                <a:lnTo>
                  <a:pt x="1236690" y="783504"/>
                </a:lnTo>
                <a:lnTo>
                  <a:pt x="1176802" y="792039"/>
                </a:lnTo>
                <a:lnTo>
                  <a:pt x="1115197" y="798797"/>
                </a:lnTo>
                <a:lnTo>
                  <a:pt x="1052031" y="803708"/>
                </a:lnTo>
                <a:lnTo>
                  <a:pt x="987459" y="806705"/>
                </a:lnTo>
                <a:lnTo>
                  <a:pt x="921638" y="807720"/>
                </a:lnTo>
                <a:lnTo>
                  <a:pt x="855819" y="806705"/>
                </a:lnTo>
                <a:lnTo>
                  <a:pt x="791249" y="803708"/>
                </a:lnTo>
                <a:lnTo>
                  <a:pt x="728084" y="798797"/>
                </a:lnTo>
                <a:lnTo>
                  <a:pt x="666479" y="792039"/>
                </a:lnTo>
                <a:lnTo>
                  <a:pt x="606592" y="783504"/>
                </a:lnTo>
                <a:lnTo>
                  <a:pt x="548577" y="773260"/>
                </a:lnTo>
                <a:lnTo>
                  <a:pt x="492591" y="761375"/>
                </a:lnTo>
                <a:lnTo>
                  <a:pt x="438790" y="747917"/>
                </a:lnTo>
                <a:lnTo>
                  <a:pt x="387330" y="732955"/>
                </a:lnTo>
                <a:lnTo>
                  <a:pt x="338366" y="716558"/>
                </a:lnTo>
                <a:lnTo>
                  <a:pt x="292055" y="698793"/>
                </a:lnTo>
                <a:lnTo>
                  <a:pt x="248552" y="679729"/>
                </a:lnTo>
                <a:lnTo>
                  <a:pt x="208014" y="659435"/>
                </a:lnTo>
                <a:lnTo>
                  <a:pt x="170597" y="637978"/>
                </a:lnTo>
                <a:lnTo>
                  <a:pt x="136456" y="615428"/>
                </a:lnTo>
                <a:lnTo>
                  <a:pt x="105748" y="591853"/>
                </a:lnTo>
                <a:lnTo>
                  <a:pt x="55252" y="541899"/>
                </a:lnTo>
                <a:lnTo>
                  <a:pt x="20358" y="488665"/>
                </a:lnTo>
                <a:lnTo>
                  <a:pt x="2314" y="432698"/>
                </a:lnTo>
                <a:lnTo>
                  <a:pt x="0" y="403860"/>
                </a:lnTo>
                <a:close/>
              </a:path>
            </a:pathLst>
          </a:custGeom>
          <a:ln w="25146">
            <a:solidFill>
              <a:srgbClr val="8063A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22630" y="354584"/>
            <a:ext cx="105791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61620">
              <a:lnSpc>
                <a:spcPct val="100000"/>
              </a:lnSpc>
              <a:spcBef>
                <a:spcPts val="100"/>
              </a:spcBef>
            </a:pPr>
            <a:r>
              <a:rPr sz="1800" spc="-20" dirty="0">
                <a:latin typeface="Calibri"/>
                <a:cs typeface="Calibri"/>
              </a:rPr>
              <a:t>SCAN </a:t>
            </a:r>
            <a:r>
              <a:rPr sz="1800" spc="-10" dirty="0">
                <a:latin typeface="Calibri"/>
                <a:cs typeface="Calibri"/>
              </a:rPr>
              <a:t>SPECTRUM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50" dirty="0"/>
              <a:t>5</a:t>
            </a:fld>
            <a:endParaRPr spc="-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  <a:tabLst>
                <a:tab pos="2757805" algn="l"/>
              </a:tabLst>
            </a:pPr>
            <a:r>
              <a:rPr spc="-10" dirty="0"/>
              <a:t>RESEARCH</a:t>
            </a:r>
            <a:r>
              <a:rPr dirty="0"/>
              <a:t>	AND</a:t>
            </a:r>
            <a:r>
              <a:rPr spc="-15" dirty="0"/>
              <a:t> </a:t>
            </a:r>
            <a:r>
              <a:rPr spc="-10" dirty="0"/>
              <a:t>REFERENCES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344422"/>
            <a:ext cx="10403205" cy="3439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marR="5080" indent="-45720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469900" algn="l"/>
                <a:tab pos="2275205" algn="l"/>
                <a:tab pos="2851150" algn="l"/>
                <a:tab pos="3902710" algn="l"/>
                <a:tab pos="4538980" algn="l"/>
                <a:tab pos="6343650" algn="l"/>
                <a:tab pos="8169275" algn="l"/>
                <a:tab pos="10053955" algn="l"/>
              </a:tabLst>
            </a:pPr>
            <a:r>
              <a:rPr sz="2800" b="1" spc="-10" dirty="0">
                <a:latin typeface="Arial"/>
                <a:cs typeface="Arial"/>
              </a:rPr>
              <a:t>Replicate</a:t>
            </a:r>
            <a:r>
              <a:rPr sz="2800" b="1" dirty="0">
                <a:latin typeface="Arial"/>
                <a:cs typeface="Arial"/>
              </a:rPr>
              <a:t>	</a:t>
            </a:r>
            <a:r>
              <a:rPr sz="2800" spc="-50" dirty="0">
                <a:latin typeface="Arial MT"/>
                <a:cs typeface="Arial MT"/>
              </a:rPr>
              <a:t>—</a:t>
            </a:r>
            <a:r>
              <a:rPr sz="2800" dirty="0">
                <a:latin typeface="Arial MT"/>
                <a:cs typeface="Arial MT"/>
              </a:rPr>
              <a:t>	</a:t>
            </a:r>
            <a:r>
              <a:rPr sz="2800" spc="-20" dirty="0">
                <a:latin typeface="Arial MT"/>
                <a:cs typeface="Arial MT"/>
              </a:rPr>
              <a:t>Used</a:t>
            </a:r>
            <a:r>
              <a:rPr sz="2800" dirty="0">
                <a:latin typeface="Arial MT"/>
                <a:cs typeface="Arial MT"/>
              </a:rPr>
              <a:t>	</a:t>
            </a:r>
            <a:r>
              <a:rPr sz="2800" spc="-25" dirty="0">
                <a:latin typeface="Arial MT"/>
                <a:cs typeface="Arial MT"/>
              </a:rPr>
              <a:t>for</a:t>
            </a:r>
            <a:r>
              <a:rPr sz="2800" dirty="0">
                <a:latin typeface="Arial MT"/>
                <a:cs typeface="Arial MT"/>
              </a:rPr>
              <a:t>	</a:t>
            </a:r>
            <a:r>
              <a:rPr sz="2800" spc="-10" dirty="0">
                <a:latin typeface="Arial MT"/>
                <a:cs typeface="Arial MT"/>
              </a:rPr>
              <a:t>accessing</a:t>
            </a:r>
            <a:r>
              <a:rPr sz="2800" dirty="0">
                <a:latin typeface="Arial MT"/>
                <a:cs typeface="Arial MT"/>
              </a:rPr>
              <a:t>	</a:t>
            </a:r>
            <a:r>
              <a:rPr sz="2800" spc="-10" dirty="0">
                <a:latin typeface="Arial MT"/>
                <a:cs typeface="Arial MT"/>
              </a:rPr>
              <a:t>pretrained</a:t>
            </a:r>
            <a:r>
              <a:rPr sz="2800" dirty="0">
                <a:latin typeface="Arial MT"/>
                <a:cs typeface="Arial MT"/>
              </a:rPr>
              <a:t>	</a:t>
            </a:r>
            <a:r>
              <a:rPr sz="2800" spc="-10" dirty="0">
                <a:latin typeface="Arial MT"/>
                <a:cs typeface="Arial MT"/>
              </a:rPr>
              <a:t>generative</a:t>
            </a:r>
            <a:r>
              <a:rPr sz="2800" dirty="0">
                <a:latin typeface="Arial MT"/>
                <a:cs typeface="Arial MT"/>
              </a:rPr>
              <a:t>	</a:t>
            </a:r>
            <a:r>
              <a:rPr sz="2800" spc="-25" dirty="0">
                <a:latin typeface="Arial MT"/>
                <a:cs typeface="Arial MT"/>
              </a:rPr>
              <a:t>AI </a:t>
            </a:r>
            <a:r>
              <a:rPr sz="2800" dirty="0">
                <a:latin typeface="Arial MT"/>
                <a:cs typeface="Arial MT"/>
              </a:rPr>
              <a:t>models</a:t>
            </a:r>
            <a:r>
              <a:rPr sz="2800" spc="-65" dirty="0">
                <a:latin typeface="Arial MT"/>
                <a:cs typeface="Arial MT"/>
              </a:rPr>
              <a:t> </a:t>
            </a:r>
            <a:r>
              <a:rPr sz="2800" spc="-10" dirty="0">
                <a:latin typeface="Arial MT"/>
                <a:cs typeface="Arial MT"/>
              </a:rPr>
              <a:t>via</a:t>
            </a:r>
            <a:r>
              <a:rPr sz="2800" spc="-185" dirty="0">
                <a:latin typeface="Arial MT"/>
                <a:cs typeface="Arial MT"/>
              </a:rPr>
              <a:t> </a:t>
            </a:r>
            <a:r>
              <a:rPr sz="2800" spc="-20" dirty="0">
                <a:latin typeface="Arial MT"/>
                <a:cs typeface="Arial MT"/>
              </a:rPr>
              <a:t>API.</a:t>
            </a:r>
            <a:endParaRPr sz="2800">
              <a:latin typeface="Arial MT"/>
              <a:cs typeface="Arial MT"/>
            </a:endParaRPr>
          </a:p>
          <a:p>
            <a:pPr marL="469900" marR="5715" indent="-457200">
              <a:lnSpc>
                <a:spcPct val="100000"/>
              </a:lnSpc>
              <a:buFont typeface="Arial MT"/>
              <a:buChar char="•"/>
              <a:tabLst>
                <a:tab pos="469900" algn="l"/>
              </a:tabLst>
            </a:pPr>
            <a:r>
              <a:rPr sz="2800" b="1" dirty="0">
                <a:latin typeface="Arial"/>
                <a:cs typeface="Arial"/>
              </a:rPr>
              <a:t>Trellis</a:t>
            </a:r>
            <a:r>
              <a:rPr sz="2800" b="1" spc="9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3D</a:t>
            </a:r>
            <a:r>
              <a:rPr sz="2800" b="1" spc="8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Model</a:t>
            </a:r>
            <a:r>
              <a:rPr sz="2800" b="1" spc="75" dirty="0">
                <a:latin typeface="Arial"/>
                <a:cs typeface="Arial"/>
              </a:rPr>
              <a:t> </a:t>
            </a:r>
            <a:r>
              <a:rPr sz="2800" dirty="0">
                <a:latin typeface="Arial MT"/>
                <a:cs typeface="Arial MT"/>
              </a:rPr>
              <a:t>—</a:t>
            </a:r>
            <a:r>
              <a:rPr sz="2800" spc="80" dirty="0">
                <a:latin typeface="Arial MT"/>
                <a:cs typeface="Arial MT"/>
              </a:rPr>
              <a:t> </a:t>
            </a:r>
            <a:r>
              <a:rPr sz="2800" spc="-25" dirty="0">
                <a:latin typeface="Arial MT"/>
                <a:cs typeface="Arial MT"/>
              </a:rPr>
              <a:t>Image-</a:t>
            </a:r>
            <a:r>
              <a:rPr sz="2800" spc="-10" dirty="0">
                <a:latin typeface="Arial MT"/>
                <a:cs typeface="Arial MT"/>
              </a:rPr>
              <a:t>to-</a:t>
            </a:r>
            <a:r>
              <a:rPr sz="2800" dirty="0">
                <a:latin typeface="Arial MT"/>
                <a:cs typeface="Arial MT"/>
              </a:rPr>
              <a:t>3D</a:t>
            </a:r>
            <a:r>
              <a:rPr sz="2800" spc="8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reconstruction</a:t>
            </a:r>
            <a:r>
              <a:rPr sz="2800" spc="9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research</a:t>
            </a:r>
            <a:r>
              <a:rPr sz="2800" spc="90" dirty="0">
                <a:latin typeface="Arial MT"/>
                <a:cs typeface="Arial MT"/>
              </a:rPr>
              <a:t> </a:t>
            </a:r>
            <a:r>
              <a:rPr sz="2800" spc="-25" dirty="0">
                <a:latin typeface="Arial MT"/>
                <a:cs typeface="Arial MT"/>
              </a:rPr>
              <a:t>and </a:t>
            </a:r>
            <a:r>
              <a:rPr sz="2800" dirty="0">
                <a:latin typeface="Arial MT"/>
                <a:cs typeface="Arial MT"/>
              </a:rPr>
              <a:t>inference</a:t>
            </a:r>
            <a:r>
              <a:rPr sz="2800" spc="-114" dirty="0">
                <a:latin typeface="Arial MT"/>
                <a:cs typeface="Arial MT"/>
              </a:rPr>
              <a:t> </a:t>
            </a:r>
            <a:r>
              <a:rPr sz="2800" spc="-10" dirty="0">
                <a:latin typeface="Arial MT"/>
                <a:cs typeface="Arial MT"/>
              </a:rPr>
              <a:t>frameworks.</a:t>
            </a:r>
            <a:endParaRPr sz="2800">
              <a:latin typeface="Arial MT"/>
              <a:cs typeface="Arial MT"/>
            </a:endParaRPr>
          </a:p>
          <a:p>
            <a:pPr marL="469900" marR="5715" indent="-457200">
              <a:lnSpc>
                <a:spcPct val="100000"/>
              </a:lnSpc>
              <a:buFont typeface="Arial MT"/>
              <a:buChar char="•"/>
              <a:tabLst>
                <a:tab pos="469900" algn="l"/>
              </a:tabLst>
            </a:pPr>
            <a:r>
              <a:rPr sz="2800" b="1" dirty="0">
                <a:latin typeface="Arial"/>
                <a:cs typeface="Arial"/>
              </a:rPr>
              <a:t>Three.js</a:t>
            </a:r>
            <a:r>
              <a:rPr sz="2800" b="1" spc="12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Documentation</a:t>
            </a:r>
            <a:r>
              <a:rPr sz="2800" b="1" spc="145" dirty="0">
                <a:latin typeface="Arial"/>
                <a:cs typeface="Arial"/>
              </a:rPr>
              <a:t> </a:t>
            </a:r>
            <a:r>
              <a:rPr sz="2800" dirty="0">
                <a:latin typeface="Arial MT"/>
                <a:cs typeface="Arial MT"/>
              </a:rPr>
              <a:t>—</a:t>
            </a:r>
            <a:r>
              <a:rPr sz="2800" spc="130" dirty="0">
                <a:latin typeface="Arial MT"/>
                <a:cs typeface="Arial MT"/>
              </a:rPr>
              <a:t> </a:t>
            </a:r>
            <a:r>
              <a:rPr sz="2800" spc="-30" dirty="0">
                <a:latin typeface="Arial MT"/>
                <a:cs typeface="Arial MT"/>
              </a:rPr>
              <a:t>WebGL-</a:t>
            </a:r>
            <a:r>
              <a:rPr sz="2800" dirty="0">
                <a:latin typeface="Arial MT"/>
                <a:cs typeface="Arial MT"/>
              </a:rPr>
              <a:t>based</a:t>
            </a:r>
            <a:r>
              <a:rPr sz="2800" spc="14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3D</a:t>
            </a:r>
            <a:r>
              <a:rPr sz="2800" spc="14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rendering</a:t>
            </a:r>
            <a:r>
              <a:rPr sz="2800" spc="140" dirty="0">
                <a:latin typeface="Arial MT"/>
                <a:cs typeface="Arial MT"/>
              </a:rPr>
              <a:t> </a:t>
            </a:r>
            <a:r>
              <a:rPr sz="2800" spc="-25" dirty="0">
                <a:latin typeface="Arial MT"/>
                <a:cs typeface="Arial MT"/>
              </a:rPr>
              <a:t>and </a:t>
            </a:r>
            <a:r>
              <a:rPr sz="2800" spc="-10" dirty="0">
                <a:latin typeface="Arial MT"/>
                <a:cs typeface="Arial MT"/>
              </a:rPr>
              <a:t>visualization.</a:t>
            </a:r>
            <a:endParaRPr sz="2800">
              <a:latin typeface="Arial MT"/>
              <a:cs typeface="Arial MT"/>
            </a:endParaRPr>
          </a:p>
          <a:p>
            <a:pPr marL="469900" marR="6985" indent="-457200">
              <a:lnSpc>
                <a:spcPct val="100000"/>
              </a:lnSpc>
              <a:buChar char="•"/>
              <a:tabLst>
                <a:tab pos="469900" algn="l"/>
                <a:tab pos="1738630" algn="l"/>
                <a:tab pos="4264025" algn="l"/>
                <a:tab pos="4748530" algn="l"/>
                <a:tab pos="6242685" algn="l"/>
                <a:tab pos="7814945" algn="l"/>
                <a:tab pos="8597265" algn="l"/>
                <a:tab pos="9971405" algn="l"/>
              </a:tabLst>
            </a:pPr>
            <a:r>
              <a:rPr sz="2800" spc="-10" dirty="0">
                <a:latin typeface="Arial MT"/>
                <a:cs typeface="Arial MT"/>
              </a:rPr>
              <a:t>Official</a:t>
            </a:r>
            <a:r>
              <a:rPr sz="2800" dirty="0">
                <a:latin typeface="Arial MT"/>
                <a:cs typeface="Arial MT"/>
              </a:rPr>
              <a:t>	</a:t>
            </a:r>
            <a:r>
              <a:rPr sz="2800" spc="-10" dirty="0">
                <a:latin typeface="Arial MT"/>
                <a:cs typeface="Arial MT"/>
              </a:rPr>
              <a:t>documentation</a:t>
            </a:r>
            <a:r>
              <a:rPr sz="2800" dirty="0">
                <a:latin typeface="Arial MT"/>
                <a:cs typeface="Arial MT"/>
              </a:rPr>
              <a:t>	</a:t>
            </a:r>
            <a:r>
              <a:rPr sz="2800" spc="-25" dirty="0">
                <a:latin typeface="Arial MT"/>
                <a:cs typeface="Arial MT"/>
              </a:rPr>
              <a:t>of</a:t>
            </a:r>
            <a:r>
              <a:rPr sz="2800" dirty="0">
                <a:latin typeface="Arial MT"/>
                <a:cs typeface="Arial MT"/>
              </a:rPr>
              <a:t>	</a:t>
            </a:r>
            <a:r>
              <a:rPr sz="2800" spc="-10" dirty="0">
                <a:latin typeface="Arial MT"/>
                <a:cs typeface="Arial MT"/>
              </a:rPr>
              <a:t>Node.js,</a:t>
            </a:r>
            <a:r>
              <a:rPr sz="2800" dirty="0">
                <a:latin typeface="Arial MT"/>
                <a:cs typeface="Arial MT"/>
              </a:rPr>
              <a:t>	</a:t>
            </a:r>
            <a:r>
              <a:rPr sz="2800" spc="-10" dirty="0">
                <a:latin typeface="Arial MT"/>
                <a:cs typeface="Arial MT"/>
              </a:rPr>
              <a:t>Express,</a:t>
            </a:r>
            <a:r>
              <a:rPr sz="2800" dirty="0">
                <a:latin typeface="Arial MT"/>
                <a:cs typeface="Arial MT"/>
              </a:rPr>
              <a:t>	</a:t>
            </a:r>
            <a:r>
              <a:rPr sz="2800" spc="-25" dirty="0">
                <a:latin typeface="Arial MT"/>
                <a:cs typeface="Arial MT"/>
              </a:rPr>
              <a:t>and</a:t>
            </a:r>
            <a:r>
              <a:rPr sz="2800" dirty="0">
                <a:latin typeface="Arial MT"/>
                <a:cs typeface="Arial MT"/>
              </a:rPr>
              <a:t>	</a:t>
            </a:r>
            <a:r>
              <a:rPr sz="2800" spc="-10" dirty="0">
                <a:latin typeface="Arial MT"/>
                <a:cs typeface="Arial MT"/>
              </a:rPr>
              <a:t>WebGL</a:t>
            </a:r>
            <a:r>
              <a:rPr sz="2800" dirty="0">
                <a:latin typeface="Arial MT"/>
                <a:cs typeface="Arial MT"/>
              </a:rPr>
              <a:t>	</a:t>
            </a:r>
            <a:r>
              <a:rPr sz="2800" spc="-25" dirty="0">
                <a:latin typeface="Arial MT"/>
                <a:cs typeface="Arial MT"/>
              </a:rPr>
              <a:t>for </a:t>
            </a:r>
            <a:r>
              <a:rPr sz="2800" dirty="0">
                <a:latin typeface="Arial MT"/>
                <a:cs typeface="Arial MT"/>
              </a:rPr>
              <a:t>backend</a:t>
            </a:r>
            <a:r>
              <a:rPr sz="2800" spc="-9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and</a:t>
            </a:r>
            <a:r>
              <a:rPr sz="2800" spc="-9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rendering</a:t>
            </a:r>
            <a:r>
              <a:rPr sz="2800" spc="-75" dirty="0">
                <a:latin typeface="Arial MT"/>
                <a:cs typeface="Arial MT"/>
              </a:rPr>
              <a:t> </a:t>
            </a:r>
            <a:r>
              <a:rPr sz="2800" spc="-10" dirty="0">
                <a:latin typeface="Arial MT"/>
                <a:cs typeface="Arial MT"/>
              </a:rPr>
              <a:t>implementation</a:t>
            </a:r>
            <a:r>
              <a:rPr sz="2800" spc="-75" dirty="0">
                <a:latin typeface="Arial MT"/>
                <a:cs typeface="Arial MT"/>
              </a:rPr>
              <a:t> </a:t>
            </a:r>
            <a:r>
              <a:rPr sz="2800" spc="-10" dirty="0">
                <a:latin typeface="Arial MT"/>
                <a:cs typeface="Arial MT"/>
              </a:rPr>
              <a:t>standards.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30327" y="252602"/>
            <a:ext cx="1843405" cy="807720"/>
          </a:xfrm>
          <a:custGeom>
            <a:avLst/>
            <a:gdLst/>
            <a:ahLst/>
            <a:cxnLst/>
            <a:rect l="l" t="t" r="r" b="b"/>
            <a:pathLst>
              <a:path w="1843405" h="807719">
                <a:moveTo>
                  <a:pt x="0" y="403860"/>
                </a:moveTo>
                <a:lnTo>
                  <a:pt x="9152" y="346730"/>
                </a:lnTo>
                <a:lnTo>
                  <a:pt x="35777" y="292061"/>
                </a:lnTo>
                <a:lnTo>
                  <a:pt x="78628" y="240399"/>
                </a:lnTo>
                <a:lnTo>
                  <a:pt x="136456" y="192291"/>
                </a:lnTo>
                <a:lnTo>
                  <a:pt x="170597" y="169741"/>
                </a:lnTo>
                <a:lnTo>
                  <a:pt x="208014" y="148284"/>
                </a:lnTo>
                <a:lnTo>
                  <a:pt x="248552" y="127990"/>
                </a:lnTo>
                <a:lnTo>
                  <a:pt x="292055" y="108926"/>
                </a:lnTo>
                <a:lnTo>
                  <a:pt x="338366" y="91161"/>
                </a:lnTo>
                <a:lnTo>
                  <a:pt x="387330" y="74764"/>
                </a:lnTo>
                <a:lnTo>
                  <a:pt x="438790" y="59802"/>
                </a:lnTo>
                <a:lnTo>
                  <a:pt x="492591" y="46344"/>
                </a:lnTo>
                <a:lnTo>
                  <a:pt x="548577" y="34459"/>
                </a:lnTo>
                <a:lnTo>
                  <a:pt x="606592" y="24215"/>
                </a:lnTo>
                <a:lnTo>
                  <a:pt x="666479" y="15680"/>
                </a:lnTo>
                <a:lnTo>
                  <a:pt x="728084" y="8922"/>
                </a:lnTo>
                <a:lnTo>
                  <a:pt x="791249" y="4011"/>
                </a:lnTo>
                <a:lnTo>
                  <a:pt x="855819" y="1014"/>
                </a:lnTo>
                <a:lnTo>
                  <a:pt x="921638" y="0"/>
                </a:lnTo>
                <a:lnTo>
                  <a:pt x="987459" y="1014"/>
                </a:lnTo>
                <a:lnTo>
                  <a:pt x="1052031" y="4011"/>
                </a:lnTo>
                <a:lnTo>
                  <a:pt x="1115197" y="8922"/>
                </a:lnTo>
                <a:lnTo>
                  <a:pt x="1176802" y="15680"/>
                </a:lnTo>
                <a:lnTo>
                  <a:pt x="1236690" y="24215"/>
                </a:lnTo>
                <a:lnTo>
                  <a:pt x="1294705" y="34459"/>
                </a:lnTo>
                <a:lnTo>
                  <a:pt x="1350691" y="46344"/>
                </a:lnTo>
                <a:lnTo>
                  <a:pt x="1404493" y="59802"/>
                </a:lnTo>
                <a:lnTo>
                  <a:pt x="1455953" y="74764"/>
                </a:lnTo>
                <a:lnTo>
                  <a:pt x="1504916" y="91161"/>
                </a:lnTo>
                <a:lnTo>
                  <a:pt x="1551227" y="108926"/>
                </a:lnTo>
                <a:lnTo>
                  <a:pt x="1594729" y="127990"/>
                </a:lnTo>
                <a:lnTo>
                  <a:pt x="1635267" y="148284"/>
                </a:lnTo>
                <a:lnTo>
                  <a:pt x="1672683" y="169741"/>
                </a:lnTo>
                <a:lnTo>
                  <a:pt x="1706824" y="192291"/>
                </a:lnTo>
                <a:lnTo>
                  <a:pt x="1737532" y="215866"/>
                </a:lnTo>
                <a:lnTo>
                  <a:pt x="1788026" y="265820"/>
                </a:lnTo>
                <a:lnTo>
                  <a:pt x="1822919" y="319054"/>
                </a:lnTo>
                <a:lnTo>
                  <a:pt x="1840963" y="375021"/>
                </a:lnTo>
                <a:lnTo>
                  <a:pt x="1843277" y="403860"/>
                </a:lnTo>
                <a:lnTo>
                  <a:pt x="1840963" y="432698"/>
                </a:lnTo>
                <a:lnTo>
                  <a:pt x="1822919" y="488665"/>
                </a:lnTo>
                <a:lnTo>
                  <a:pt x="1788026" y="541899"/>
                </a:lnTo>
                <a:lnTo>
                  <a:pt x="1737532" y="591853"/>
                </a:lnTo>
                <a:lnTo>
                  <a:pt x="1706824" y="615428"/>
                </a:lnTo>
                <a:lnTo>
                  <a:pt x="1672683" y="637978"/>
                </a:lnTo>
                <a:lnTo>
                  <a:pt x="1635267" y="659435"/>
                </a:lnTo>
                <a:lnTo>
                  <a:pt x="1594729" y="679729"/>
                </a:lnTo>
                <a:lnTo>
                  <a:pt x="1551227" y="698793"/>
                </a:lnTo>
                <a:lnTo>
                  <a:pt x="1504916" y="716558"/>
                </a:lnTo>
                <a:lnTo>
                  <a:pt x="1455953" y="732955"/>
                </a:lnTo>
                <a:lnTo>
                  <a:pt x="1404493" y="747917"/>
                </a:lnTo>
                <a:lnTo>
                  <a:pt x="1350691" y="761375"/>
                </a:lnTo>
                <a:lnTo>
                  <a:pt x="1294705" y="773260"/>
                </a:lnTo>
                <a:lnTo>
                  <a:pt x="1236690" y="783504"/>
                </a:lnTo>
                <a:lnTo>
                  <a:pt x="1176802" y="792039"/>
                </a:lnTo>
                <a:lnTo>
                  <a:pt x="1115197" y="798797"/>
                </a:lnTo>
                <a:lnTo>
                  <a:pt x="1052031" y="803708"/>
                </a:lnTo>
                <a:lnTo>
                  <a:pt x="987459" y="806705"/>
                </a:lnTo>
                <a:lnTo>
                  <a:pt x="921638" y="807720"/>
                </a:lnTo>
                <a:lnTo>
                  <a:pt x="855819" y="806705"/>
                </a:lnTo>
                <a:lnTo>
                  <a:pt x="791249" y="803708"/>
                </a:lnTo>
                <a:lnTo>
                  <a:pt x="728084" y="798797"/>
                </a:lnTo>
                <a:lnTo>
                  <a:pt x="666479" y="792039"/>
                </a:lnTo>
                <a:lnTo>
                  <a:pt x="606592" y="783504"/>
                </a:lnTo>
                <a:lnTo>
                  <a:pt x="548577" y="773260"/>
                </a:lnTo>
                <a:lnTo>
                  <a:pt x="492591" y="761375"/>
                </a:lnTo>
                <a:lnTo>
                  <a:pt x="438790" y="747917"/>
                </a:lnTo>
                <a:lnTo>
                  <a:pt x="387330" y="732955"/>
                </a:lnTo>
                <a:lnTo>
                  <a:pt x="338366" y="716558"/>
                </a:lnTo>
                <a:lnTo>
                  <a:pt x="292055" y="698793"/>
                </a:lnTo>
                <a:lnTo>
                  <a:pt x="248552" y="679729"/>
                </a:lnTo>
                <a:lnTo>
                  <a:pt x="208014" y="659435"/>
                </a:lnTo>
                <a:lnTo>
                  <a:pt x="170597" y="637978"/>
                </a:lnTo>
                <a:lnTo>
                  <a:pt x="136456" y="615428"/>
                </a:lnTo>
                <a:lnTo>
                  <a:pt x="105748" y="591853"/>
                </a:lnTo>
                <a:lnTo>
                  <a:pt x="55252" y="541899"/>
                </a:lnTo>
                <a:lnTo>
                  <a:pt x="20358" y="488665"/>
                </a:lnTo>
                <a:lnTo>
                  <a:pt x="2314" y="432698"/>
                </a:lnTo>
                <a:lnTo>
                  <a:pt x="0" y="403860"/>
                </a:lnTo>
                <a:close/>
              </a:path>
            </a:pathLst>
          </a:custGeom>
          <a:ln w="25146">
            <a:solidFill>
              <a:srgbClr val="8063A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22630" y="354584"/>
            <a:ext cx="105791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61620">
              <a:lnSpc>
                <a:spcPct val="100000"/>
              </a:lnSpc>
              <a:spcBef>
                <a:spcPts val="100"/>
              </a:spcBef>
            </a:pPr>
            <a:r>
              <a:rPr sz="1800" spc="-20" dirty="0">
                <a:latin typeface="Calibri"/>
                <a:cs typeface="Calibri"/>
              </a:rPr>
              <a:t>SCAN </a:t>
            </a:r>
            <a:r>
              <a:rPr sz="1800" spc="-10" dirty="0">
                <a:latin typeface="Calibri"/>
                <a:cs typeface="Calibri"/>
              </a:rPr>
              <a:t>SPECTRUM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50" dirty="0"/>
              <a:t>6</a:t>
            </a:fld>
            <a:endParaRPr spc="-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</TotalTime>
  <Words>376</Words>
  <Application>Microsoft Office PowerPoint</Application>
  <PresentationFormat>Widescreen</PresentationFormat>
  <Paragraphs>56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Arial MT</vt:lpstr>
      <vt:lpstr>Calibri</vt:lpstr>
      <vt:lpstr>Times New Roman</vt:lpstr>
      <vt:lpstr>Wingdings</vt:lpstr>
      <vt:lpstr>Office Theme</vt:lpstr>
      <vt:lpstr>SCAN SPECTRUM </vt:lpstr>
      <vt:lpstr>SCAN SPECTRUM</vt:lpstr>
      <vt:lpstr>TECHNICAL APPROACH</vt:lpstr>
      <vt:lpstr>Solution</vt:lpstr>
      <vt:lpstr>FEASIBILITY AND VIABILITY</vt:lpstr>
      <vt:lpstr>RESEARCH AND 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Investor Pitch Deck Template</dc:title>
  <dc:creator>Crowdfunder</dc:creator>
  <cp:lastModifiedBy>Nihal Kata</cp:lastModifiedBy>
  <cp:revision>1</cp:revision>
  <dcterms:created xsi:type="dcterms:W3CDTF">2026-03-03T15:09:07Z</dcterms:created>
  <dcterms:modified xsi:type="dcterms:W3CDTF">2026-03-03T15:20:39Z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2026-02-21T00:00:00Z</vt:filetime>
  </property>
  <property fmtid="{D5CDD505-2E9C-101B-9397-08002B2CF9AE}" pid="3" name="Creator">
    <vt:lpwstr>Microsoft® PowerPoint® 2019</vt:lpwstr>
  </property>
  <property fmtid="{D5CDD505-2E9C-101B-9397-08002B2CF9AE}" pid="4" name="LastSaved">
    <vt:filetime>2026-03-03T00:00:00Z</vt:filetime>
  </property>
  <property fmtid="{D5CDD505-2E9C-101B-9397-08002B2CF9AE}" pid="5" name="Producer">
    <vt:lpwstr>Adobe PDF Services</vt:lpwstr>
  </property>
</Properties>
</file>