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2"/>
  </p:notesMasterIdLst>
  <p:sldIdLst>
    <p:sldId id="287" r:id="rId4"/>
    <p:sldId id="257" r:id="rId5"/>
    <p:sldId id="301" r:id="rId6"/>
    <p:sldId id="299" r:id="rId7"/>
    <p:sldId id="258" r:id="rId8"/>
    <p:sldId id="259" r:id="rId9"/>
    <p:sldId id="260" r:id="rId10"/>
    <p:sldId id="261" r:id="rId11"/>
    <p:sldId id="262" r:id="rId12"/>
    <p:sldId id="263" r:id="rId13"/>
    <p:sldId id="264" r:id="rId14"/>
    <p:sldId id="302" r:id="rId15"/>
    <p:sldId id="268" r:id="rId16"/>
    <p:sldId id="269" r:id="rId17"/>
    <p:sldId id="270" r:id="rId18"/>
    <p:sldId id="288" r:id="rId19"/>
    <p:sldId id="289" r:id="rId20"/>
    <p:sldId id="290" r:id="rId21"/>
    <p:sldId id="292" r:id="rId22"/>
    <p:sldId id="293" r:id="rId23"/>
    <p:sldId id="294" r:id="rId24"/>
    <p:sldId id="303" r:id="rId25"/>
    <p:sldId id="304" r:id="rId26"/>
    <p:sldId id="305" r:id="rId27"/>
    <p:sldId id="296" r:id="rId28"/>
    <p:sldId id="297" r:id="rId29"/>
    <p:sldId id="298" r:id="rId30"/>
    <p:sldId id="300" r:id="rId3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64" y="72"/>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C35B0D45-C5C6-4840-A240-81FE844FAD80}" type="datetimeFigureOut">
              <a:rPr lang="en-US" smtClean="0"/>
              <a:pPr/>
              <a:t>5/26/2025</a:t>
            </a:fld>
            <a:endParaRPr lang="en-US"/>
          </a:p>
        </p:txBody>
      </p:sp>
      <p:sp>
        <p:nvSpPr>
          <p:cNvPr id="4" name="Slide Image Placeholder 3"/>
          <p:cNvSpPr>
            <a:spLocks noGrp="1" noRot="1" noChangeAspect="1"/>
          </p:cNvSpPr>
          <p:nvPr>
            <p:ph type="sldImg" idx="2"/>
          </p:nvPr>
        </p:nvSpPr>
        <p:spPr>
          <a:xfrm>
            <a:off x="215900" y="801688"/>
            <a:ext cx="7127875" cy="4010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B2BB0686-6ADC-4D72-BD2F-5A2689CFBA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24" name="PlaceHolder 2"/>
          <p:cNvSpPr>
            <a:spLocks noGrp="1"/>
          </p:cNvSpPr>
          <p:nvPr>
            <p:ph/>
          </p:nvPr>
        </p:nvSpPr>
        <p:spPr>
          <a:xfrm>
            <a:off x="503640" y="132660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25" name="PlaceHolder 3"/>
          <p:cNvSpPr>
            <a:spLocks noGrp="1"/>
          </p:cNvSpPr>
          <p:nvPr>
            <p:ph/>
          </p:nvPr>
        </p:nvSpPr>
        <p:spPr>
          <a:xfrm>
            <a:off x="503640" y="304452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27"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28"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29" name="PlaceHolder 4"/>
          <p:cNvSpPr>
            <a:spLocks noGrp="1"/>
          </p:cNvSpPr>
          <p:nvPr>
            <p:ph/>
          </p:nvPr>
        </p:nvSpPr>
        <p:spPr>
          <a:xfrm>
            <a:off x="50364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30" name="PlaceHolder 5"/>
          <p:cNvSpPr>
            <a:spLocks noGrp="1"/>
          </p:cNvSpPr>
          <p:nvPr>
            <p:ph/>
          </p:nvPr>
        </p:nvSpPr>
        <p:spPr>
          <a:xfrm>
            <a:off x="515232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32" name="PlaceHolder 2"/>
          <p:cNvSpPr>
            <a:spLocks noGrp="1"/>
          </p:cNvSpPr>
          <p:nvPr>
            <p:ph/>
          </p:nvPr>
        </p:nvSpPr>
        <p:spPr>
          <a:xfrm>
            <a:off x="50364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33" name="PlaceHolder 3"/>
          <p:cNvSpPr>
            <a:spLocks noGrp="1"/>
          </p:cNvSpPr>
          <p:nvPr>
            <p:ph/>
          </p:nvPr>
        </p:nvSpPr>
        <p:spPr>
          <a:xfrm>
            <a:off x="357120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34" name="PlaceHolder 4"/>
          <p:cNvSpPr>
            <a:spLocks noGrp="1"/>
          </p:cNvSpPr>
          <p:nvPr>
            <p:ph/>
          </p:nvPr>
        </p:nvSpPr>
        <p:spPr>
          <a:xfrm>
            <a:off x="663876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35" name="PlaceHolder 5"/>
          <p:cNvSpPr>
            <a:spLocks noGrp="1"/>
          </p:cNvSpPr>
          <p:nvPr>
            <p:ph/>
          </p:nvPr>
        </p:nvSpPr>
        <p:spPr>
          <a:xfrm>
            <a:off x="50364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36" name="PlaceHolder 6"/>
          <p:cNvSpPr>
            <a:spLocks noGrp="1"/>
          </p:cNvSpPr>
          <p:nvPr>
            <p:ph/>
          </p:nvPr>
        </p:nvSpPr>
        <p:spPr>
          <a:xfrm>
            <a:off x="357120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37" name="PlaceHolder 7"/>
          <p:cNvSpPr>
            <a:spLocks noGrp="1"/>
          </p:cNvSpPr>
          <p:nvPr>
            <p:ph/>
          </p:nvPr>
        </p:nvSpPr>
        <p:spPr>
          <a:xfrm>
            <a:off x="663876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CA6B3BD5-F49C-4126-BDE8-93BD2F6A2A98}" type="slidenum">
              <a:rPr/>
              <a:pPr/>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44" name="PlaceHolder 2"/>
          <p:cNvSpPr>
            <a:spLocks noGrp="1"/>
          </p:cNvSpPr>
          <p:nvPr>
            <p:ph type="subTitle"/>
          </p:nvPr>
        </p:nvSpPr>
        <p:spPr>
          <a:xfrm>
            <a:off x="503640" y="1326600"/>
            <a:ext cx="9072000" cy="3288600"/>
          </a:xfrm>
          <a:prstGeom prst="rect">
            <a:avLst/>
          </a:prstGeom>
          <a:noFill/>
          <a:ln w="0">
            <a:noFill/>
          </a:ln>
        </p:spPr>
        <p:txBody>
          <a:bodyPr lIns="0" tIns="0" rIns="0" bIns="0" anchor="ctr">
            <a:noAutofit/>
          </a:bodyPr>
          <a:lstStyle/>
          <a:p>
            <a:pPr indent="0" algn="ctr">
              <a:buNone/>
            </a:pPr>
            <a:endParaRPr lang="en-IN"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50E7AD1E-8826-473F-9489-7B3F1B20EB46}" type="slidenum">
              <a:rPr/>
              <a:pPr/>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46" name="PlaceHolder 2"/>
          <p:cNvSpPr>
            <a:spLocks noGrp="1"/>
          </p:cNvSpPr>
          <p:nvPr>
            <p:ph/>
          </p:nvPr>
        </p:nvSpPr>
        <p:spPr>
          <a:xfrm>
            <a:off x="503640" y="1326600"/>
            <a:ext cx="907200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C5C61183-FA01-43B6-B89D-FB99F8015516}" type="slidenum">
              <a:rPr/>
              <a:pPr/>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48" name="PlaceHolder 2"/>
          <p:cNvSpPr>
            <a:spLocks noGrp="1"/>
          </p:cNvSpPr>
          <p:nvPr>
            <p:ph/>
          </p:nvPr>
        </p:nvSpPr>
        <p:spPr>
          <a:xfrm>
            <a:off x="50364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49" name="PlaceHolder 3"/>
          <p:cNvSpPr>
            <a:spLocks noGrp="1"/>
          </p:cNvSpPr>
          <p:nvPr>
            <p:ph/>
          </p:nvPr>
        </p:nvSpPr>
        <p:spPr>
          <a:xfrm>
            <a:off x="515232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5731B0F0-4DDD-4FAD-BA9B-726A5DDAE17D}" type="slidenum">
              <a:rPr/>
              <a:p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0E995AD3-4911-46BD-B481-63E7435C971F}" type="slidenum">
              <a:rPr/>
              <a:p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3640" y="226080"/>
            <a:ext cx="9072000" cy="4390200"/>
          </a:xfrm>
          <a:prstGeom prst="rect">
            <a:avLst/>
          </a:prstGeom>
          <a:noFill/>
          <a:ln w="0">
            <a:noFill/>
          </a:ln>
        </p:spPr>
        <p:txBody>
          <a:bodyPr lIns="0" tIns="0" rIns="0" bIns="0" anchor="ctr">
            <a:noAutofit/>
          </a:bodyPr>
          <a:lstStyle/>
          <a:p>
            <a:pPr algn="ctr"/>
            <a:endParaRPr lang="en-IN"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8DAA6A3-2F19-45C7-B893-E3385FA1A3D6}" type="slidenum">
              <a:rPr/>
              <a:p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53"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54" name="PlaceHolder 3"/>
          <p:cNvSpPr>
            <a:spLocks noGrp="1"/>
          </p:cNvSpPr>
          <p:nvPr>
            <p:ph/>
          </p:nvPr>
        </p:nvSpPr>
        <p:spPr>
          <a:xfrm>
            <a:off x="515232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55" name="PlaceHolder 4"/>
          <p:cNvSpPr>
            <a:spLocks noGrp="1"/>
          </p:cNvSpPr>
          <p:nvPr>
            <p:ph/>
          </p:nvPr>
        </p:nvSpPr>
        <p:spPr>
          <a:xfrm>
            <a:off x="50364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18E507A-16F0-45B1-B375-BB2AF658240D}"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3" name="PlaceHolder 2"/>
          <p:cNvSpPr>
            <a:spLocks noGrp="1"/>
          </p:cNvSpPr>
          <p:nvPr>
            <p:ph type="subTitle"/>
          </p:nvPr>
        </p:nvSpPr>
        <p:spPr>
          <a:xfrm>
            <a:off x="503640" y="1326600"/>
            <a:ext cx="9072000" cy="3288600"/>
          </a:xfrm>
          <a:prstGeom prst="rect">
            <a:avLst/>
          </a:prstGeom>
          <a:noFill/>
          <a:ln w="0">
            <a:noFill/>
          </a:ln>
        </p:spPr>
        <p:txBody>
          <a:bodyPr lIns="0" tIns="0" rIns="0" bIns="0" anchor="ctr">
            <a:noAutofit/>
          </a:bodyPr>
          <a:lstStyle/>
          <a:p>
            <a:pPr indent="0" algn="ctr">
              <a:buNone/>
            </a:pPr>
            <a:endParaRPr lang="en-IN"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57" name="PlaceHolder 2"/>
          <p:cNvSpPr>
            <a:spLocks noGrp="1"/>
          </p:cNvSpPr>
          <p:nvPr>
            <p:ph/>
          </p:nvPr>
        </p:nvSpPr>
        <p:spPr>
          <a:xfrm>
            <a:off x="50364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58"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59" name="PlaceHolder 4"/>
          <p:cNvSpPr>
            <a:spLocks noGrp="1"/>
          </p:cNvSpPr>
          <p:nvPr>
            <p:ph/>
          </p:nvPr>
        </p:nvSpPr>
        <p:spPr>
          <a:xfrm>
            <a:off x="515232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6CF78CF-80C8-4F89-8E57-1D20389A0D05}"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61"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62"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63" name="PlaceHolder 4"/>
          <p:cNvSpPr>
            <a:spLocks noGrp="1"/>
          </p:cNvSpPr>
          <p:nvPr>
            <p:ph/>
          </p:nvPr>
        </p:nvSpPr>
        <p:spPr>
          <a:xfrm>
            <a:off x="503640" y="304452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18326CD-D902-493F-A10F-E3D5941FFFF1}"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65" name="PlaceHolder 2"/>
          <p:cNvSpPr>
            <a:spLocks noGrp="1"/>
          </p:cNvSpPr>
          <p:nvPr>
            <p:ph/>
          </p:nvPr>
        </p:nvSpPr>
        <p:spPr>
          <a:xfrm>
            <a:off x="503640" y="132660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66" name="PlaceHolder 3"/>
          <p:cNvSpPr>
            <a:spLocks noGrp="1"/>
          </p:cNvSpPr>
          <p:nvPr>
            <p:ph/>
          </p:nvPr>
        </p:nvSpPr>
        <p:spPr>
          <a:xfrm>
            <a:off x="503640" y="304452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5478E040-D149-4E01-B6FC-3F7993F62CE3}" type="slidenum">
              <a:rPr/>
              <a:p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68"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69"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70" name="PlaceHolder 4"/>
          <p:cNvSpPr>
            <a:spLocks noGrp="1"/>
          </p:cNvSpPr>
          <p:nvPr>
            <p:ph/>
          </p:nvPr>
        </p:nvSpPr>
        <p:spPr>
          <a:xfrm>
            <a:off x="50364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71" name="PlaceHolder 5"/>
          <p:cNvSpPr>
            <a:spLocks noGrp="1"/>
          </p:cNvSpPr>
          <p:nvPr>
            <p:ph/>
          </p:nvPr>
        </p:nvSpPr>
        <p:spPr>
          <a:xfrm>
            <a:off x="515232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47B5BF8B-D432-4A0B-B1FA-35EE2C64B852}" type="slidenum">
              <a:rPr/>
              <a:pPr/>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73" name="PlaceHolder 2"/>
          <p:cNvSpPr>
            <a:spLocks noGrp="1"/>
          </p:cNvSpPr>
          <p:nvPr>
            <p:ph/>
          </p:nvPr>
        </p:nvSpPr>
        <p:spPr>
          <a:xfrm>
            <a:off x="50364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74" name="PlaceHolder 3"/>
          <p:cNvSpPr>
            <a:spLocks noGrp="1"/>
          </p:cNvSpPr>
          <p:nvPr>
            <p:ph/>
          </p:nvPr>
        </p:nvSpPr>
        <p:spPr>
          <a:xfrm>
            <a:off x="357120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75" name="PlaceHolder 4"/>
          <p:cNvSpPr>
            <a:spLocks noGrp="1"/>
          </p:cNvSpPr>
          <p:nvPr>
            <p:ph/>
          </p:nvPr>
        </p:nvSpPr>
        <p:spPr>
          <a:xfrm>
            <a:off x="663876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76" name="PlaceHolder 5"/>
          <p:cNvSpPr>
            <a:spLocks noGrp="1"/>
          </p:cNvSpPr>
          <p:nvPr>
            <p:ph/>
          </p:nvPr>
        </p:nvSpPr>
        <p:spPr>
          <a:xfrm>
            <a:off x="50364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77" name="PlaceHolder 6"/>
          <p:cNvSpPr>
            <a:spLocks noGrp="1"/>
          </p:cNvSpPr>
          <p:nvPr>
            <p:ph/>
          </p:nvPr>
        </p:nvSpPr>
        <p:spPr>
          <a:xfrm>
            <a:off x="357120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78" name="PlaceHolder 7"/>
          <p:cNvSpPr>
            <a:spLocks noGrp="1"/>
          </p:cNvSpPr>
          <p:nvPr>
            <p:ph/>
          </p:nvPr>
        </p:nvSpPr>
        <p:spPr>
          <a:xfrm>
            <a:off x="663876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281DE900-D060-4AA4-8C89-59D240004644}" type="slidenum">
              <a:rPr/>
              <a:pPr/>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82" name="PlaceHolder 2"/>
          <p:cNvSpPr>
            <a:spLocks noGrp="1"/>
          </p:cNvSpPr>
          <p:nvPr>
            <p:ph type="subTitle"/>
          </p:nvPr>
        </p:nvSpPr>
        <p:spPr>
          <a:xfrm>
            <a:off x="503640" y="1326600"/>
            <a:ext cx="9072000" cy="3288600"/>
          </a:xfrm>
          <a:prstGeom prst="rect">
            <a:avLst/>
          </a:prstGeom>
          <a:noFill/>
          <a:ln w="0">
            <a:noFill/>
          </a:ln>
        </p:spPr>
        <p:txBody>
          <a:bodyPr lIns="0" tIns="0" rIns="0" bIns="0" anchor="ctr">
            <a:noAutofit/>
          </a:bodyPr>
          <a:lstStyle/>
          <a:p>
            <a:pPr indent="0" algn="ctr">
              <a:buNone/>
            </a:pPr>
            <a:endParaRPr lang="en-IN"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84" name="PlaceHolder 2"/>
          <p:cNvSpPr>
            <a:spLocks noGrp="1"/>
          </p:cNvSpPr>
          <p:nvPr>
            <p:ph/>
          </p:nvPr>
        </p:nvSpPr>
        <p:spPr>
          <a:xfrm>
            <a:off x="503640" y="1326600"/>
            <a:ext cx="907200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86" name="PlaceHolder 2"/>
          <p:cNvSpPr>
            <a:spLocks noGrp="1"/>
          </p:cNvSpPr>
          <p:nvPr>
            <p:ph/>
          </p:nvPr>
        </p:nvSpPr>
        <p:spPr>
          <a:xfrm>
            <a:off x="50364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87" name="PlaceHolder 3"/>
          <p:cNvSpPr>
            <a:spLocks noGrp="1"/>
          </p:cNvSpPr>
          <p:nvPr>
            <p:ph/>
          </p:nvPr>
        </p:nvSpPr>
        <p:spPr>
          <a:xfrm>
            <a:off x="515232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5" name="PlaceHolder 2"/>
          <p:cNvSpPr>
            <a:spLocks noGrp="1"/>
          </p:cNvSpPr>
          <p:nvPr>
            <p:ph/>
          </p:nvPr>
        </p:nvSpPr>
        <p:spPr>
          <a:xfrm>
            <a:off x="503640" y="1326600"/>
            <a:ext cx="907200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3640" y="226080"/>
            <a:ext cx="9072000" cy="4390200"/>
          </a:xfrm>
          <a:prstGeom prst="rect">
            <a:avLst/>
          </a:prstGeom>
          <a:noFill/>
          <a:ln w="0">
            <a:noFill/>
          </a:ln>
        </p:spPr>
        <p:txBody>
          <a:bodyPr lIns="0" tIns="0" rIns="0" bIns="0" anchor="ctr">
            <a:noAutofit/>
          </a:bodyPr>
          <a:lstStyle/>
          <a:p>
            <a:pPr algn="ctr"/>
            <a:endParaRPr lang="en-IN"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91"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92" name="PlaceHolder 3"/>
          <p:cNvSpPr>
            <a:spLocks noGrp="1"/>
          </p:cNvSpPr>
          <p:nvPr>
            <p:ph/>
          </p:nvPr>
        </p:nvSpPr>
        <p:spPr>
          <a:xfrm>
            <a:off x="515232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93" name="PlaceHolder 4"/>
          <p:cNvSpPr>
            <a:spLocks noGrp="1"/>
          </p:cNvSpPr>
          <p:nvPr>
            <p:ph/>
          </p:nvPr>
        </p:nvSpPr>
        <p:spPr>
          <a:xfrm>
            <a:off x="50364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95" name="PlaceHolder 2"/>
          <p:cNvSpPr>
            <a:spLocks noGrp="1"/>
          </p:cNvSpPr>
          <p:nvPr>
            <p:ph/>
          </p:nvPr>
        </p:nvSpPr>
        <p:spPr>
          <a:xfrm>
            <a:off x="50364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96"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97" name="PlaceHolder 4"/>
          <p:cNvSpPr>
            <a:spLocks noGrp="1"/>
          </p:cNvSpPr>
          <p:nvPr>
            <p:ph/>
          </p:nvPr>
        </p:nvSpPr>
        <p:spPr>
          <a:xfrm>
            <a:off x="515232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99"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00"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01" name="PlaceHolder 4"/>
          <p:cNvSpPr>
            <a:spLocks noGrp="1"/>
          </p:cNvSpPr>
          <p:nvPr>
            <p:ph/>
          </p:nvPr>
        </p:nvSpPr>
        <p:spPr>
          <a:xfrm>
            <a:off x="503640" y="304452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103" name="PlaceHolder 2"/>
          <p:cNvSpPr>
            <a:spLocks noGrp="1"/>
          </p:cNvSpPr>
          <p:nvPr>
            <p:ph/>
          </p:nvPr>
        </p:nvSpPr>
        <p:spPr>
          <a:xfrm>
            <a:off x="503640" y="132660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04" name="PlaceHolder 3"/>
          <p:cNvSpPr>
            <a:spLocks noGrp="1"/>
          </p:cNvSpPr>
          <p:nvPr>
            <p:ph/>
          </p:nvPr>
        </p:nvSpPr>
        <p:spPr>
          <a:xfrm>
            <a:off x="503640" y="304452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106"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07"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08" name="PlaceHolder 4"/>
          <p:cNvSpPr>
            <a:spLocks noGrp="1"/>
          </p:cNvSpPr>
          <p:nvPr>
            <p:ph/>
          </p:nvPr>
        </p:nvSpPr>
        <p:spPr>
          <a:xfrm>
            <a:off x="50364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09" name="PlaceHolder 5"/>
          <p:cNvSpPr>
            <a:spLocks noGrp="1"/>
          </p:cNvSpPr>
          <p:nvPr>
            <p:ph/>
          </p:nvPr>
        </p:nvSpPr>
        <p:spPr>
          <a:xfrm>
            <a:off x="515232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111" name="PlaceHolder 2"/>
          <p:cNvSpPr>
            <a:spLocks noGrp="1"/>
          </p:cNvSpPr>
          <p:nvPr>
            <p:ph/>
          </p:nvPr>
        </p:nvSpPr>
        <p:spPr>
          <a:xfrm>
            <a:off x="50364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12" name="PlaceHolder 3"/>
          <p:cNvSpPr>
            <a:spLocks noGrp="1"/>
          </p:cNvSpPr>
          <p:nvPr>
            <p:ph/>
          </p:nvPr>
        </p:nvSpPr>
        <p:spPr>
          <a:xfrm>
            <a:off x="357120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13" name="PlaceHolder 4"/>
          <p:cNvSpPr>
            <a:spLocks noGrp="1"/>
          </p:cNvSpPr>
          <p:nvPr>
            <p:ph/>
          </p:nvPr>
        </p:nvSpPr>
        <p:spPr>
          <a:xfrm>
            <a:off x="6638760" y="132660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14" name="PlaceHolder 5"/>
          <p:cNvSpPr>
            <a:spLocks noGrp="1"/>
          </p:cNvSpPr>
          <p:nvPr>
            <p:ph/>
          </p:nvPr>
        </p:nvSpPr>
        <p:spPr>
          <a:xfrm>
            <a:off x="50364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15" name="PlaceHolder 6"/>
          <p:cNvSpPr>
            <a:spLocks noGrp="1"/>
          </p:cNvSpPr>
          <p:nvPr>
            <p:ph/>
          </p:nvPr>
        </p:nvSpPr>
        <p:spPr>
          <a:xfrm>
            <a:off x="357120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16" name="PlaceHolder 7"/>
          <p:cNvSpPr>
            <a:spLocks noGrp="1"/>
          </p:cNvSpPr>
          <p:nvPr>
            <p:ph/>
          </p:nvPr>
        </p:nvSpPr>
        <p:spPr>
          <a:xfrm>
            <a:off x="6638760" y="3044520"/>
            <a:ext cx="292104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7" name="PlaceHolder 2"/>
          <p:cNvSpPr>
            <a:spLocks noGrp="1"/>
          </p:cNvSpPr>
          <p:nvPr>
            <p:ph/>
          </p:nvPr>
        </p:nvSpPr>
        <p:spPr>
          <a:xfrm>
            <a:off x="50364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8" name="PlaceHolder 3"/>
          <p:cNvSpPr>
            <a:spLocks noGrp="1"/>
          </p:cNvSpPr>
          <p:nvPr>
            <p:ph/>
          </p:nvPr>
        </p:nvSpPr>
        <p:spPr>
          <a:xfrm>
            <a:off x="515232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3640" y="226080"/>
            <a:ext cx="9072000" cy="4390200"/>
          </a:xfrm>
          <a:prstGeom prst="rect">
            <a:avLst/>
          </a:prstGeom>
          <a:noFill/>
          <a:ln w="0">
            <a:noFill/>
          </a:ln>
        </p:spPr>
        <p:txBody>
          <a:bodyPr lIns="0" tIns="0" rIns="0" bIns="0" anchor="ctr">
            <a:noAutofit/>
          </a:bodyPr>
          <a:lstStyle/>
          <a:p>
            <a:pPr algn="ctr"/>
            <a:endParaRPr lang="en-IN"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12"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3" name="PlaceHolder 3"/>
          <p:cNvSpPr>
            <a:spLocks noGrp="1"/>
          </p:cNvSpPr>
          <p:nvPr>
            <p:ph/>
          </p:nvPr>
        </p:nvSpPr>
        <p:spPr>
          <a:xfrm>
            <a:off x="515232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4" name="PlaceHolder 4"/>
          <p:cNvSpPr>
            <a:spLocks noGrp="1"/>
          </p:cNvSpPr>
          <p:nvPr>
            <p:ph/>
          </p:nvPr>
        </p:nvSpPr>
        <p:spPr>
          <a:xfrm>
            <a:off x="50364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16" name="PlaceHolder 2"/>
          <p:cNvSpPr>
            <a:spLocks noGrp="1"/>
          </p:cNvSpPr>
          <p:nvPr>
            <p:ph/>
          </p:nvPr>
        </p:nvSpPr>
        <p:spPr>
          <a:xfrm>
            <a:off x="503640" y="1326600"/>
            <a:ext cx="4426920" cy="328860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7"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18" name="PlaceHolder 4"/>
          <p:cNvSpPr>
            <a:spLocks noGrp="1"/>
          </p:cNvSpPr>
          <p:nvPr>
            <p:ph/>
          </p:nvPr>
        </p:nvSpPr>
        <p:spPr>
          <a:xfrm>
            <a:off x="5152320" y="304452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3640" y="226080"/>
            <a:ext cx="9072000" cy="946800"/>
          </a:xfrm>
          <a:prstGeom prst="rect">
            <a:avLst/>
          </a:prstGeom>
          <a:noFill/>
          <a:ln w="0">
            <a:noFill/>
          </a:ln>
        </p:spPr>
        <p:txBody>
          <a:bodyPr lIns="0" tIns="0" rIns="0" bIns="0" anchor="ctr">
            <a:noAutofit/>
          </a:bodyPr>
          <a:lstStyle/>
          <a:p>
            <a:pPr indent="0" algn="ctr">
              <a:buNone/>
            </a:pPr>
            <a:endParaRPr lang="en-IN" sz="950" b="0" strike="noStrike" spc="-1">
              <a:solidFill>
                <a:srgbClr val="000000"/>
              </a:solidFill>
              <a:latin typeface="Calibri"/>
            </a:endParaRPr>
          </a:p>
        </p:txBody>
      </p:sp>
      <p:sp>
        <p:nvSpPr>
          <p:cNvPr id="20" name="PlaceHolder 2"/>
          <p:cNvSpPr>
            <a:spLocks noGrp="1"/>
          </p:cNvSpPr>
          <p:nvPr>
            <p:ph/>
          </p:nvPr>
        </p:nvSpPr>
        <p:spPr>
          <a:xfrm>
            <a:off x="50364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21" name="PlaceHolder 3"/>
          <p:cNvSpPr>
            <a:spLocks noGrp="1"/>
          </p:cNvSpPr>
          <p:nvPr>
            <p:ph/>
          </p:nvPr>
        </p:nvSpPr>
        <p:spPr>
          <a:xfrm>
            <a:off x="5152320" y="1326600"/>
            <a:ext cx="442692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
        <p:nvSpPr>
          <p:cNvPr id="22" name="PlaceHolder 4"/>
          <p:cNvSpPr>
            <a:spLocks noGrp="1"/>
          </p:cNvSpPr>
          <p:nvPr>
            <p:ph/>
          </p:nvPr>
        </p:nvSpPr>
        <p:spPr>
          <a:xfrm>
            <a:off x="503640" y="3044520"/>
            <a:ext cx="9072000" cy="1568520"/>
          </a:xfrm>
          <a:prstGeom prst="rect">
            <a:avLst/>
          </a:prstGeom>
          <a:noFill/>
          <a:ln w="0">
            <a:noFill/>
          </a:ln>
        </p:spPr>
        <p:txBody>
          <a:bodyPr lIns="0" tIns="0" rIns="0" bIns="0" anchor="t">
            <a:normAutofit/>
          </a:bodyPr>
          <a:lstStyle/>
          <a:p>
            <a:pPr indent="0">
              <a:spcBef>
                <a:spcPts val="748"/>
              </a:spcBef>
              <a:buNone/>
            </a:pPr>
            <a:endParaRPr lang="en-IN" sz="95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1640" cy="946080"/>
          </a:xfrm>
          <a:prstGeom prst="rect">
            <a:avLst/>
          </a:prstGeom>
          <a:noFill/>
          <a:ln w="0">
            <a:noFill/>
          </a:ln>
        </p:spPr>
        <p:txBody>
          <a:bodyPr lIns="0" tIns="0" rIns="0" bIns="0" anchor="ctr">
            <a:noAutofit/>
          </a:bodyPr>
          <a:lstStyle/>
          <a:p>
            <a:pPr indent="0">
              <a:buNone/>
            </a:pPr>
            <a:r>
              <a:rPr lang="en-IN"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IN"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IN"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IN"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IN"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IN"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IN"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ftr" idx="1"/>
          </p:nvPr>
        </p:nvSpPr>
        <p:spPr>
          <a:xfrm>
            <a:off x="3447360" y="5165280"/>
            <a:ext cx="3193920" cy="389520"/>
          </a:xfrm>
          <a:prstGeom prst="rect">
            <a:avLst/>
          </a:prstGeom>
          <a:noFill/>
          <a:ln w="0">
            <a:noFill/>
          </a:ln>
        </p:spPr>
        <p:txBody>
          <a:bodyPr lIns="0" tIns="0" rIns="0" bIns="0" anchor="t">
            <a:noAutofit/>
          </a:bodyPr>
          <a:lstStyle>
            <a:lvl1pPr indent="0" algn="ctr">
              <a:lnSpc>
                <a:spcPct val="100000"/>
              </a:lnSpc>
              <a:buNone/>
              <a:tabLst>
                <a:tab pos="0" algn="l"/>
              </a:tabLst>
              <a:defRPr lang="en-IN" sz="1400" b="0" strike="noStrike" spc="-1">
                <a:solidFill>
                  <a:srgbClr val="000000"/>
                </a:solidFill>
                <a:latin typeface="Times New Roman"/>
              </a:defRPr>
            </a:lvl1pPr>
          </a:lstStyle>
          <a:p>
            <a:pPr indent="0" algn="ctr">
              <a:lnSpc>
                <a:spcPct val="100000"/>
              </a:lnSpc>
              <a:buNone/>
              <a:tabLst>
                <a:tab pos="0" algn="l"/>
              </a:tabLst>
            </a:pPr>
            <a:r>
              <a:rPr lang="en-IN" sz="1400" b="0" strike="noStrike" spc="-1">
                <a:solidFill>
                  <a:srgbClr val="000000"/>
                </a:solidFill>
                <a:latin typeface="Times New Roman"/>
              </a:rPr>
              <a:t>&lt;footer&gt;</a:t>
            </a:r>
          </a:p>
        </p:txBody>
      </p:sp>
      <p:sp>
        <p:nvSpPr>
          <p:cNvPr id="39" name="PlaceHolder 2"/>
          <p:cNvSpPr>
            <a:spLocks noGrp="1"/>
          </p:cNvSpPr>
          <p:nvPr>
            <p:ph type="sldNum" idx="2"/>
          </p:nvPr>
        </p:nvSpPr>
        <p:spPr>
          <a:xfrm>
            <a:off x="7227360" y="5165280"/>
            <a:ext cx="2347200" cy="389520"/>
          </a:xfrm>
          <a:prstGeom prst="rect">
            <a:avLst/>
          </a:prstGeom>
          <a:noFill/>
          <a:ln w="0">
            <a:noFill/>
          </a:ln>
        </p:spPr>
        <p:txBody>
          <a:bodyPr lIns="0" tIns="0" rIns="0" bIns="0" anchor="t">
            <a:noAutofit/>
          </a:bodyPr>
          <a:lstStyle>
            <a:lvl1pPr indent="0" algn="r">
              <a:lnSpc>
                <a:spcPct val="100000"/>
              </a:lnSpc>
              <a:buNone/>
              <a:tabLst>
                <a:tab pos="0" algn="l"/>
              </a:tabLst>
              <a:defRPr lang="en-IN" sz="1400" b="0" strike="noStrike" spc="-1">
                <a:solidFill>
                  <a:srgbClr val="000000"/>
                </a:solidFill>
                <a:latin typeface="Times New Roman"/>
              </a:defRPr>
            </a:lvl1pPr>
          </a:lstStyle>
          <a:p>
            <a:pPr indent="0" algn="r">
              <a:lnSpc>
                <a:spcPct val="100000"/>
              </a:lnSpc>
              <a:buNone/>
              <a:tabLst>
                <a:tab pos="0" algn="l"/>
              </a:tabLst>
            </a:pPr>
            <a:fld id="{A8048C1A-2F8E-490E-BA68-AFC7BD3B4659}" type="slidenum">
              <a:rPr lang="en-IN" sz="1400" b="0" strike="noStrike" spc="-1">
                <a:solidFill>
                  <a:srgbClr val="000000"/>
                </a:solidFill>
                <a:latin typeface="Times New Roman"/>
              </a:rPr>
              <a:pPr indent="0" algn="r">
                <a:lnSpc>
                  <a:spcPct val="100000"/>
                </a:lnSpc>
                <a:buNone/>
                <a:tabLst>
                  <a:tab pos="0" algn="l"/>
                </a:tabLst>
              </a:pPr>
              <a:t>‹#›</a:t>
            </a:fld>
            <a:endParaRPr lang="en-IN" sz="1400" b="0" strike="noStrike" spc="-1">
              <a:solidFill>
                <a:srgbClr val="000000"/>
              </a:solidFill>
              <a:latin typeface="Times New Roman"/>
            </a:endParaRPr>
          </a:p>
        </p:txBody>
      </p:sp>
      <p:sp>
        <p:nvSpPr>
          <p:cNvPr id="40" name="PlaceHolder 3"/>
          <p:cNvSpPr>
            <a:spLocks noGrp="1"/>
          </p:cNvSpPr>
          <p:nvPr>
            <p:ph type="dt" idx="3"/>
          </p:nvPr>
        </p:nvSpPr>
        <p:spPr>
          <a:xfrm>
            <a:off x="504000" y="5165280"/>
            <a:ext cx="2347200" cy="389520"/>
          </a:xfrm>
          <a:prstGeom prst="rect">
            <a:avLst/>
          </a:prstGeom>
          <a:noFill/>
          <a:ln w="0">
            <a:noFill/>
          </a:ln>
        </p:spPr>
        <p:txBody>
          <a:bodyPr lIns="0" tIns="0" rIns="0" bIns="0" anchor="t">
            <a:noAutofit/>
          </a:bodyPr>
          <a:lstStyle>
            <a:lvl1pPr indent="0">
              <a:buNone/>
              <a:defRPr lang="en-IN" sz="1400" b="0" strike="noStrike" spc="-1">
                <a:solidFill>
                  <a:srgbClr val="000000"/>
                </a:solidFill>
                <a:latin typeface="Times New Roman"/>
              </a:defRPr>
            </a:lvl1pPr>
          </a:lstStyle>
          <a:p>
            <a:pPr indent="0">
              <a:buNone/>
            </a:pPr>
            <a:r>
              <a:rPr lang="en-IN" sz="1400" b="0" strike="noStrike" spc="-1">
                <a:solidFill>
                  <a:srgbClr val="000000"/>
                </a:solidFill>
                <a:latin typeface="Times New Roman"/>
              </a:rPr>
              <a:t>&lt;date/time&gt;</a:t>
            </a:r>
          </a:p>
        </p:txBody>
      </p:sp>
      <p:sp>
        <p:nvSpPr>
          <p:cNvPr id="41" name="PlaceHolder 4"/>
          <p:cNvSpPr>
            <a:spLocks noGrp="1"/>
          </p:cNvSpPr>
          <p:nvPr>
            <p:ph type="title"/>
          </p:nvPr>
        </p:nvSpPr>
        <p:spPr>
          <a:xfrm>
            <a:off x="504000" y="226080"/>
            <a:ext cx="9072000" cy="946440"/>
          </a:xfrm>
          <a:prstGeom prst="rect">
            <a:avLst/>
          </a:prstGeom>
          <a:noFill/>
          <a:ln w="0">
            <a:noFill/>
          </a:ln>
        </p:spPr>
        <p:txBody>
          <a:bodyPr lIns="0" tIns="0" rIns="0" bIns="0" anchor="ctr">
            <a:noAutofit/>
          </a:bodyPr>
          <a:lstStyle/>
          <a:p>
            <a:pPr indent="0" algn="ctr">
              <a:buNone/>
            </a:pPr>
            <a:r>
              <a:rPr lang="en-IN" sz="4400" b="0" strike="noStrike" spc="-1">
                <a:solidFill>
                  <a:srgbClr val="000000"/>
                </a:solidFill>
                <a:latin typeface="Arial"/>
              </a:rPr>
              <a:t>Click to edit the title text format</a:t>
            </a:r>
          </a:p>
        </p:txBody>
      </p:sp>
      <p:sp>
        <p:nvSpPr>
          <p:cNvPr id="42" name="PlaceHolder 5"/>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IN"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IN"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IN"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IN"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IN"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IN"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226080"/>
            <a:ext cx="9072000" cy="946440"/>
          </a:xfrm>
          <a:prstGeom prst="rect">
            <a:avLst/>
          </a:prstGeom>
          <a:noFill/>
          <a:ln w="0">
            <a:noFill/>
          </a:ln>
        </p:spPr>
        <p:txBody>
          <a:bodyPr lIns="0" tIns="0" rIns="0" bIns="0" anchor="ctr">
            <a:noAutofit/>
          </a:bodyPr>
          <a:lstStyle/>
          <a:p>
            <a:pPr indent="0" algn="ctr">
              <a:buNone/>
            </a:pPr>
            <a:r>
              <a:rPr lang="en-IN" sz="4400" b="0" strike="noStrike" spc="-1">
                <a:solidFill>
                  <a:srgbClr val="000000"/>
                </a:solidFill>
                <a:latin typeface="Arial"/>
              </a:rPr>
              <a:t>Click to edit the title text format</a:t>
            </a:r>
          </a:p>
        </p:txBody>
      </p:sp>
      <p:sp>
        <p:nvSpPr>
          <p:cNvPr id="80"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IN"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IN"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IN"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IN"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IN"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IN"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hyperlink" Target="https://github.com/microsoft/SEAL" TargetMode="Externa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E14A40-CD6A-62EE-86C8-991B54F95172}"/>
              </a:ext>
            </a:extLst>
          </p:cNvPr>
          <p:cNvSpPr txBox="1"/>
          <p:nvPr/>
        </p:nvSpPr>
        <p:spPr>
          <a:xfrm>
            <a:off x="811212" y="792568"/>
            <a:ext cx="8458200" cy="4085414"/>
          </a:xfrm>
          <a:prstGeom prst="rect">
            <a:avLst/>
          </a:prstGeom>
          <a:noFill/>
        </p:spPr>
        <p:txBody>
          <a:bodyPr wrap="square">
            <a:spAutoFit/>
          </a:bodyPr>
          <a:lstStyle/>
          <a:p>
            <a:pPr algn="ctr">
              <a:lnSpc>
                <a:spcPct val="150000"/>
              </a:lnSpc>
              <a:spcAft>
                <a:spcPts val="800"/>
              </a:spcAft>
            </a:pPr>
            <a:r>
              <a:rPr lang="en-IN" sz="3600" b="1" dirty="0">
                <a:effectLst/>
                <a:latin typeface="Times New Roman" panose="02020603050405020304" pitchFamily="18" charset="0"/>
                <a:ea typeface="Calibri" panose="020F0502020204030204" pitchFamily="34" charset="0"/>
                <a:cs typeface="Times New Roman" panose="02020603050405020304" pitchFamily="18" charset="0"/>
              </a:rPr>
              <a:t>HOMOMORPHIC ENCRYPTION BASED VIDEO COPY DETECTION IN MULTI VIEW VIDEOS STORED IN A CLOUD</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77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6"/>
          <p:cNvSpPr/>
          <p:nvPr/>
        </p:nvSpPr>
        <p:spPr>
          <a:xfrm>
            <a:off x="673920" y="187920"/>
            <a:ext cx="8978760" cy="81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62500" lnSpcReduction="20000"/>
          </a:bodyPr>
          <a:lstStyle/>
          <a:p>
            <a:pPr>
              <a:lnSpc>
                <a:spcPct val="100000"/>
              </a:lnSpc>
            </a:pPr>
            <a:r>
              <a:rPr lang="en-US" sz="4400" b="1" u="sng" strike="noStrike" spc="-1">
                <a:solidFill>
                  <a:srgbClr val="775F55"/>
                </a:solidFill>
                <a:uFillTx/>
                <a:latin typeface="Tw Cen MT"/>
                <a:ea typeface="DejaVu Sans"/>
              </a:rPr>
              <a:t>SOFTWARE REQUIREMENTS:</a:t>
            </a:r>
            <a:br>
              <a:rPr sz="4400"/>
            </a:br>
            <a:endParaRPr lang="en-IN" sz="4400" b="0" strike="noStrike" spc="-1">
              <a:solidFill>
                <a:srgbClr val="000000"/>
              </a:solidFill>
              <a:latin typeface="Arial"/>
            </a:endParaRPr>
          </a:p>
        </p:txBody>
      </p:sp>
      <p:sp>
        <p:nvSpPr>
          <p:cNvPr id="173" name="CustomShape 15"/>
          <p:cNvSpPr/>
          <p:nvPr/>
        </p:nvSpPr>
        <p:spPr>
          <a:xfrm>
            <a:off x="673920" y="1321920"/>
            <a:ext cx="8978760" cy="370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20040" indent="-316440">
              <a:lnSpc>
                <a:spcPct val="100000"/>
              </a:lnSpc>
              <a:spcBef>
                <a:spcPts val="700"/>
              </a:spcBef>
              <a:buClr>
                <a:srgbClr val="DD8047"/>
              </a:buClr>
              <a:buSzPct val="60000"/>
              <a:buFont typeface="Wingdings" charset="2"/>
              <a:buChar char=""/>
            </a:pPr>
            <a:r>
              <a:rPr lang="en-US" sz="2000" b="0" strike="noStrike" spc="-1" dirty="0">
                <a:solidFill>
                  <a:srgbClr val="000000"/>
                </a:solidFill>
                <a:latin typeface="Tw Cen MT"/>
                <a:ea typeface="DejaVu Sans"/>
              </a:rPr>
              <a:t>Operating system 			: 	Windows Family</a:t>
            </a:r>
            <a:endParaRPr lang="en-IN" sz="2000" b="0" strike="noStrike" spc="-1" dirty="0">
              <a:solidFill>
                <a:srgbClr val="000000"/>
              </a:solidFill>
              <a:latin typeface="Arial"/>
            </a:endParaRPr>
          </a:p>
          <a:p>
            <a:pPr marL="320040" indent="-316440">
              <a:lnSpc>
                <a:spcPct val="100000"/>
              </a:lnSpc>
              <a:spcBef>
                <a:spcPts val="700"/>
              </a:spcBef>
              <a:buClr>
                <a:srgbClr val="DD8047"/>
              </a:buClr>
              <a:buSzPct val="60000"/>
              <a:buFont typeface="Wingdings" charset="2"/>
              <a:buChar char=""/>
            </a:pPr>
            <a:r>
              <a:rPr lang="en-US" sz="2000" b="0" strike="noStrike" spc="-1" dirty="0">
                <a:solidFill>
                  <a:srgbClr val="000000"/>
                </a:solidFill>
                <a:latin typeface="Tw Cen MT"/>
                <a:ea typeface="DejaVu Sans"/>
              </a:rPr>
              <a:t>Coding Language			: 	Python</a:t>
            </a:r>
            <a:endParaRPr lang="en-IN" sz="2000" b="0" strike="noStrike" spc="-1" dirty="0">
              <a:solidFill>
                <a:srgbClr val="000000"/>
              </a:solidFill>
              <a:latin typeface="Arial"/>
            </a:endParaRPr>
          </a:p>
          <a:p>
            <a:pPr>
              <a:lnSpc>
                <a:spcPct val="100000"/>
              </a:lnSpc>
              <a:spcBef>
                <a:spcPts val="700"/>
              </a:spcBef>
            </a:pPr>
            <a:endParaRPr lang="en-IN" sz="2900" b="0" strike="noStrike" spc="-1" dirty="0">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7"/>
          <p:cNvSpPr/>
          <p:nvPr/>
        </p:nvSpPr>
        <p:spPr>
          <a:xfrm>
            <a:off x="548970" y="280786"/>
            <a:ext cx="8978760" cy="81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IN" sz="2400" b="1" strike="noStrike" spc="-1" dirty="0">
                <a:solidFill>
                  <a:srgbClr val="000000"/>
                </a:solidFill>
                <a:latin typeface="Times New Roman" panose="02020603050405020304" pitchFamily="18" charset="0"/>
                <a:ea typeface="DejaVu Sans"/>
                <a:cs typeface="Times New Roman" panose="02020603050405020304" pitchFamily="18" charset="0"/>
              </a:rPr>
              <a:t>Modules</a:t>
            </a:r>
            <a:endParaRPr lang="en-IN" sz="2400" b="1" strike="noStrike" spc="-1" dirty="0">
              <a:solidFill>
                <a:srgbClr val="000000"/>
              </a:solidFill>
              <a:latin typeface="Times New Roman" panose="02020603050405020304" pitchFamily="18" charset="0"/>
              <a:cs typeface="Times New Roman" panose="02020603050405020304" pitchFamily="18" charset="0"/>
            </a:endParaRPr>
          </a:p>
        </p:txBody>
      </p:sp>
      <p:sp>
        <p:nvSpPr>
          <p:cNvPr id="17" name="Rectangle 15">
            <a:extLst>
              <a:ext uri="{FF2B5EF4-FFF2-40B4-BE49-F238E27FC236}">
                <a16:creationId xmlns:a16="http://schemas.microsoft.com/office/drawing/2014/main" id="{72145D37-893A-1C28-FE42-6114DB2ED8B2}"/>
              </a:ext>
            </a:extLst>
          </p:cNvPr>
          <p:cNvSpPr>
            <a:spLocks noChangeArrowheads="1"/>
          </p:cNvSpPr>
          <p:nvPr/>
        </p:nvSpPr>
        <p:spPr bwMode="auto">
          <a:xfrm>
            <a:off x="783773" y="1734309"/>
            <a:ext cx="84092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Data Collection Module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Data Preprocessing Module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Feature Extraction using Pre-trained Models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Ensemble Classification Module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Prediction and Result Display Module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Model Evaluation Module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529" y="578224"/>
            <a:ext cx="4840942" cy="461665"/>
          </a:xfrm>
          <a:prstGeom prst="rect">
            <a:avLst/>
          </a:prstGeom>
          <a:noFill/>
        </p:spPr>
        <p:txBody>
          <a:bodyPr wrap="square" rtlCol="0">
            <a:spAutoFit/>
          </a:bodyPr>
          <a:lstStyle/>
          <a:p>
            <a:r>
              <a:rPr lang="en-IN" sz="2400" b="1" dirty="0">
                <a:latin typeface="Times New Roman" pitchFamily="18" charset="0"/>
                <a:cs typeface="Times New Roman" pitchFamily="18" charset="0"/>
              </a:rPr>
              <a:t>System Architecture:</a:t>
            </a:r>
            <a:endParaRPr lang="en-US" sz="2400" b="1" dirty="0">
              <a:latin typeface="Times New Roman" pitchFamily="18" charset="0"/>
              <a:cs typeface="Times New Roman" pitchFamily="18" charset="0"/>
            </a:endParaRPr>
          </a:p>
        </p:txBody>
      </p:sp>
      <p:pic>
        <p:nvPicPr>
          <p:cNvPr id="4" name="Picture 3" descr="Towards Secure Big Data Analysis via Fully Homomorphic Encryption Algorithms">
            <a:extLst>
              <a:ext uri="{FF2B5EF4-FFF2-40B4-BE49-F238E27FC236}">
                <a16:creationId xmlns:a16="http://schemas.microsoft.com/office/drawing/2014/main" id="{AF16D983-F4BA-FA03-B090-68ADD83FDB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512" y="1431925"/>
            <a:ext cx="5943600" cy="2806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9"/>
          <p:cNvSpPr/>
          <p:nvPr/>
        </p:nvSpPr>
        <p:spPr>
          <a:xfrm>
            <a:off x="673920" y="187920"/>
            <a:ext cx="8978760" cy="81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IN" sz="4400" b="0" strike="noStrike" spc="-1">
                <a:solidFill>
                  <a:srgbClr val="000000"/>
                </a:solidFill>
                <a:latin typeface="Arial"/>
                <a:ea typeface="DejaVu Sans"/>
              </a:rPr>
              <a:t>UML</a:t>
            </a:r>
            <a:endParaRPr lang="en-IN" sz="4400" b="0" strike="noStrike" spc="-1">
              <a:solidFill>
                <a:srgbClr val="000000"/>
              </a:solidFill>
              <a:latin typeface="Arial"/>
            </a:endParaRPr>
          </a:p>
        </p:txBody>
      </p:sp>
      <p:sp>
        <p:nvSpPr>
          <p:cNvPr id="183" name="CustomShape 20"/>
          <p:cNvSpPr/>
          <p:nvPr/>
        </p:nvSpPr>
        <p:spPr>
          <a:xfrm>
            <a:off x="631080" y="824400"/>
            <a:ext cx="8978760" cy="370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8000"/>
              </a:lnSpc>
              <a:spcAft>
                <a:spcPts val="799"/>
              </a:spcAft>
            </a:pPr>
            <a:endParaRPr lang="en-IN" sz="1800" b="0" strike="noStrike" spc="-1">
              <a:solidFill>
                <a:srgbClr val="000000"/>
              </a:solidFill>
              <a:latin typeface="Times New Roman"/>
              <a:ea typeface="Times New Roman"/>
            </a:endParaRPr>
          </a:p>
        </p:txBody>
      </p:sp>
      <p:sp>
        <p:nvSpPr>
          <p:cNvPr id="6" name="TextBox 5"/>
          <p:cNvSpPr txBox="1"/>
          <p:nvPr/>
        </p:nvSpPr>
        <p:spPr>
          <a:xfrm>
            <a:off x="1116106" y="1183341"/>
            <a:ext cx="3724835" cy="400110"/>
          </a:xfrm>
          <a:prstGeom prst="rect">
            <a:avLst/>
          </a:prstGeom>
          <a:noFill/>
        </p:spPr>
        <p:txBody>
          <a:bodyPr wrap="square" rtlCol="0">
            <a:spAutoFit/>
          </a:bodyPr>
          <a:lstStyle/>
          <a:p>
            <a:r>
              <a:rPr lang="en-IN" sz="2000" b="1" dirty="0">
                <a:latin typeface="Times New Roman" pitchFamily="18" charset="0"/>
                <a:cs typeface="Times New Roman" pitchFamily="18" charset="0"/>
              </a:rPr>
              <a:t>Class Diagram:</a:t>
            </a:r>
            <a:endParaRPr lang="en-US" sz="2000" b="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3037457B-81D6-FDCC-13E5-BEA9FC32B8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2197" y="2055586"/>
            <a:ext cx="2676525" cy="2228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106" y="753037"/>
            <a:ext cx="3724835" cy="400110"/>
          </a:xfrm>
          <a:prstGeom prst="rect">
            <a:avLst/>
          </a:prstGeom>
          <a:noFill/>
        </p:spPr>
        <p:txBody>
          <a:bodyPr wrap="square" rtlCol="0">
            <a:spAutoFit/>
          </a:bodyPr>
          <a:lstStyle/>
          <a:p>
            <a:r>
              <a:rPr lang="en-IN" sz="2000" b="1" dirty="0">
                <a:latin typeface="Times New Roman" pitchFamily="18" charset="0"/>
                <a:cs typeface="Times New Roman" pitchFamily="18" charset="0"/>
              </a:rPr>
              <a:t>Use case Diagram:</a:t>
            </a:r>
            <a:endParaRPr lang="en-US" sz="2000" b="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CC62E55E-139A-B1E3-E434-78338630CC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929" y="1733777"/>
            <a:ext cx="4352925" cy="3362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9212" y="820270"/>
            <a:ext cx="2327881" cy="400110"/>
          </a:xfrm>
          <a:prstGeom prst="rect">
            <a:avLst/>
          </a:prstGeom>
          <a:noFill/>
        </p:spPr>
        <p:txBody>
          <a:bodyPr wrap="none" rtlCol="0">
            <a:spAutoFit/>
          </a:bodyPr>
          <a:lstStyle/>
          <a:p>
            <a:r>
              <a:rPr lang="en-IN" sz="2000" b="1" dirty="0">
                <a:latin typeface="Times New Roman" pitchFamily="18" charset="0"/>
                <a:cs typeface="Times New Roman" pitchFamily="18" charset="0"/>
              </a:rPr>
              <a:t>Sequence Diagram:</a:t>
            </a:r>
            <a:endParaRPr lang="en-US" sz="2000" b="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50A1C74F-5590-B75E-9A2A-4CD829CD03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637" y="1601787"/>
            <a:ext cx="4705350" cy="2466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8153" y="1021976"/>
            <a:ext cx="2824812" cy="400110"/>
          </a:xfrm>
          <a:prstGeom prst="rect">
            <a:avLst/>
          </a:prstGeom>
          <a:noFill/>
        </p:spPr>
        <p:txBody>
          <a:bodyPr wrap="none" rtlCol="0">
            <a:spAutoFit/>
          </a:bodyPr>
          <a:lstStyle/>
          <a:p>
            <a:r>
              <a:rPr lang="en-IN" sz="2000" b="1" dirty="0">
                <a:latin typeface="Times New Roman" pitchFamily="18" charset="0"/>
                <a:cs typeface="Times New Roman" pitchFamily="18" charset="0"/>
              </a:rPr>
              <a:t>Collaboration Diagram:</a:t>
            </a:r>
            <a:endParaRPr lang="en-US" sz="2000" b="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394B4922-7635-C19A-6C53-B12DBA72BC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2373312"/>
            <a:ext cx="3552825" cy="923925"/>
          </a:xfrm>
          <a:prstGeom prst="rect">
            <a:avLst/>
          </a:prstGeom>
          <a:noFill/>
          <a:ln>
            <a:noFill/>
          </a:ln>
        </p:spPr>
      </p:pic>
    </p:spTree>
    <p:extLst>
      <p:ext uri="{BB962C8B-B14F-4D97-AF65-F5344CB8AC3E}">
        <p14:creationId xmlns:p14="http://schemas.microsoft.com/office/powerpoint/2010/main" val="311301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3DA534-E4E2-BBEF-6500-CEE61F8BD4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382" y="1223645"/>
            <a:ext cx="5737860" cy="3223260"/>
          </a:xfrm>
          <a:prstGeom prst="rect">
            <a:avLst/>
          </a:prstGeom>
          <a:noFill/>
          <a:ln>
            <a:noFill/>
          </a:ln>
        </p:spPr>
      </p:pic>
    </p:spTree>
    <p:extLst>
      <p:ext uri="{BB962C8B-B14F-4D97-AF65-F5344CB8AC3E}">
        <p14:creationId xmlns:p14="http://schemas.microsoft.com/office/powerpoint/2010/main" val="360428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EE2643-E418-C98A-C593-BCD93279B1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382" y="1395095"/>
            <a:ext cx="5737860" cy="2880360"/>
          </a:xfrm>
          <a:prstGeom prst="rect">
            <a:avLst/>
          </a:prstGeom>
          <a:noFill/>
          <a:ln>
            <a:noFill/>
          </a:ln>
        </p:spPr>
      </p:pic>
    </p:spTree>
    <p:extLst>
      <p:ext uri="{BB962C8B-B14F-4D97-AF65-F5344CB8AC3E}">
        <p14:creationId xmlns:p14="http://schemas.microsoft.com/office/powerpoint/2010/main" val="113995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7586DF-ACA0-D964-45F3-594E1E82D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382" y="1223645"/>
            <a:ext cx="5737860" cy="3223260"/>
          </a:xfrm>
          <a:prstGeom prst="rect">
            <a:avLst/>
          </a:prstGeom>
          <a:noFill/>
          <a:ln>
            <a:noFill/>
          </a:ln>
        </p:spPr>
      </p:pic>
    </p:spTree>
    <p:extLst>
      <p:ext uri="{BB962C8B-B14F-4D97-AF65-F5344CB8AC3E}">
        <p14:creationId xmlns:p14="http://schemas.microsoft.com/office/powerpoint/2010/main" val="268455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4"/>
          <p:cNvSpPr/>
          <p:nvPr/>
        </p:nvSpPr>
        <p:spPr>
          <a:xfrm>
            <a:off x="0" y="0"/>
            <a:ext cx="9063720" cy="9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0" strike="noStrike" spc="-1" dirty="0">
                <a:solidFill>
                  <a:srgbClr val="000000"/>
                </a:solidFill>
                <a:latin typeface="Times New Roman" panose="02020603050405020304" pitchFamily="18" charset="0"/>
                <a:ea typeface="DejaVu Sans"/>
                <a:cs typeface="Times New Roman" panose="02020603050405020304" pitchFamily="18" charset="0"/>
              </a:rPr>
              <a:t>Abstract</a:t>
            </a:r>
            <a:endParaRPr lang="en-IN" sz="28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4D1E9ED-49DA-4226-F38F-5F6CDD7DEDE1}"/>
              </a:ext>
            </a:extLst>
          </p:cNvPr>
          <p:cNvSpPr>
            <a:spLocks noChangeArrowheads="1"/>
          </p:cNvSpPr>
          <p:nvPr/>
        </p:nvSpPr>
        <p:spPr bwMode="auto">
          <a:xfrm>
            <a:off x="693599" y="1467667"/>
            <a:ext cx="8693426" cy="337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5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rapid proliferation of multimedia content and the increasing adoption of cloud storage have led to growing concerns over unauthorized duplication and distribution of video content. This issue becomes particularly complex with multi-view videos, which offer multiple perspectives of the same scene and are frequently used in surveillance, entertainment, and immersive experiences. Ensuring the integrity and ownership of such content requires robust and privacy-preserving mechanisms. This project proposes a novel framework for detecting video copies in a multi-view environment while maintaining the confidentiality of the data using homomorphic encryption.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C7C72-A46D-D2B6-044E-099C2F59A3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382" y="1223645"/>
            <a:ext cx="5737860" cy="3223260"/>
          </a:xfrm>
          <a:prstGeom prst="rect">
            <a:avLst/>
          </a:prstGeom>
          <a:noFill/>
          <a:ln>
            <a:noFill/>
          </a:ln>
        </p:spPr>
      </p:pic>
    </p:spTree>
    <p:extLst>
      <p:ext uri="{BB962C8B-B14F-4D97-AF65-F5344CB8AC3E}">
        <p14:creationId xmlns:p14="http://schemas.microsoft.com/office/powerpoint/2010/main" val="733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8EEEF-7EF0-0AFE-7D1A-119B4289FE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382" y="1223645"/>
            <a:ext cx="5737860" cy="3223260"/>
          </a:xfrm>
          <a:prstGeom prst="rect">
            <a:avLst/>
          </a:prstGeom>
          <a:noFill/>
          <a:ln>
            <a:noFill/>
          </a:ln>
        </p:spPr>
      </p:pic>
    </p:spTree>
    <p:extLst>
      <p:ext uri="{BB962C8B-B14F-4D97-AF65-F5344CB8AC3E}">
        <p14:creationId xmlns:p14="http://schemas.microsoft.com/office/powerpoint/2010/main" val="343606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838E8-0B1E-2E2E-22B3-03F8ABB90A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3782" y="1376045"/>
            <a:ext cx="5737860" cy="3223260"/>
          </a:xfrm>
          <a:prstGeom prst="rect">
            <a:avLst/>
          </a:prstGeom>
          <a:noFill/>
          <a:ln>
            <a:noFill/>
          </a:ln>
        </p:spPr>
      </p:pic>
    </p:spTree>
    <p:extLst>
      <p:ext uri="{BB962C8B-B14F-4D97-AF65-F5344CB8AC3E}">
        <p14:creationId xmlns:p14="http://schemas.microsoft.com/office/powerpoint/2010/main" val="376881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2251A-CD3A-B50B-4848-EA9AC7B4E2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382" y="1223645"/>
            <a:ext cx="5737860" cy="3223260"/>
          </a:xfrm>
          <a:prstGeom prst="rect">
            <a:avLst/>
          </a:prstGeom>
          <a:noFill/>
          <a:ln>
            <a:noFill/>
          </a:ln>
        </p:spPr>
      </p:pic>
    </p:spTree>
    <p:extLst>
      <p:ext uri="{BB962C8B-B14F-4D97-AF65-F5344CB8AC3E}">
        <p14:creationId xmlns:p14="http://schemas.microsoft.com/office/powerpoint/2010/main" val="315305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60778-B5EB-F596-F26C-89BEEDE45A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382" y="1223645"/>
            <a:ext cx="5737860" cy="3223260"/>
          </a:xfrm>
          <a:prstGeom prst="rect">
            <a:avLst/>
          </a:prstGeom>
          <a:noFill/>
          <a:ln>
            <a:noFill/>
          </a:ln>
        </p:spPr>
      </p:pic>
    </p:spTree>
    <p:extLst>
      <p:ext uri="{BB962C8B-B14F-4D97-AF65-F5344CB8AC3E}">
        <p14:creationId xmlns:p14="http://schemas.microsoft.com/office/powerpoint/2010/main" val="152490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F02837-69E7-F570-94A1-F410F148CCE6}"/>
              </a:ext>
            </a:extLst>
          </p:cNvPr>
          <p:cNvSpPr txBox="1"/>
          <p:nvPr/>
        </p:nvSpPr>
        <p:spPr>
          <a:xfrm>
            <a:off x="3492393" y="158123"/>
            <a:ext cx="5041024" cy="584775"/>
          </a:xfrm>
          <a:prstGeom prst="rect">
            <a:avLst/>
          </a:prstGeom>
          <a:noFill/>
        </p:spPr>
        <p:txBody>
          <a:bodyPr wrap="square">
            <a:spAutoFit/>
          </a:bodyPr>
          <a:lstStyle/>
          <a:p>
            <a:r>
              <a:rPr lang="en-IN" sz="3200" b="1" dirty="0">
                <a:latin typeface="Times New Roman" panose="02020603050405020304" pitchFamily="18" charset="0"/>
                <a:cs typeface="Times New Roman" panose="02020603050405020304" pitchFamily="18" charset="0"/>
              </a:rPr>
              <a:t>Conclusion</a:t>
            </a:r>
          </a:p>
        </p:txBody>
      </p:sp>
      <p:sp>
        <p:nvSpPr>
          <p:cNvPr id="4" name="Rectangle 1">
            <a:extLst>
              <a:ext uri="{FF2B5EF4-FFF2-40B4-BE49-F238E27FC236}">
                <a16:creationId xmlns:a16="http://schemas.microsoft.com/office/drawing/2014/main" id="{012400A7-CB27-3D65-CD21-44DDFBB3A8EA}"/>
              </a:ext>
            </a:extLst>
          </p:cNvPr>
          <p:cNvSpPr>
            <a:spLocks noChangeArrowheads="1"/>
          </p:cNvSpPr>
          <p:nvPr/>
        </p:nvSpPr>
        <p:spPr bwMode="auto">
          <a:xfrm>
            <a:off x="613049" y="1873332"/>
            <a:ext cx="9037983" cy="254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project presents a novel approach to video copy detection by integrating homomorphic encryption with advanced view-invariant feature extraction techniques, tailored for multi-view videos stored in cloud environments. By enabling secure computations directly on encrypted data, the proposed system effectively addresses privacy concerns that traditional copy detection methods fail to resolve. The system ensures that sensitive video content remains confidential throughout the detection process, even when hosted on untrusted cloud platforms.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307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A5E8B-BA49-8881-A56C-446675C4133C}"/>
              </a:ext>
            </a:extLst>
          </p:cNvPr>
          <p:cNvSpPr txBox="1"/>
          <p:nvPr/>
        </p:nvSpPr>
        <p:spPr>
          <a:xfrm>
            <a:off x="3123561" y="235506"/>
            <a:ext cx="5041024" cy="584775"/>
          </a:xfrm>
          <a:prstGeom prst="rect">
            <a:avLst/>
          </a:prstGeom>
          <a:noFill/>
        </p:spPr>
        <p:txBody>
          <a:bodyPr wrap="square">
            <a:spAutoFit/>
          </a:bodyPr>
          <a:lstStyle/>
          <a:p>
            <a:r>
              <a:rPr lang="en-IN" sz="3200" b="1" dirty="0">
                <a:latin typeface="Times New Roman" panose="02020603050405020304" pitchFamily="18" charset="0"/>
                <a:cs typeface="Times New Roman" panose="02020603050405020304" pitchFamily="18" charset="0"/>
              </a:rPr>
              <a:t>Future work</a:t>
            </a:r>
          </a:p>
        </p:txBody>
      </p:sp>
      <p:sp>
        <p:nvSpPr>
          <p:cNvPr id="4" name="Rectangle 1">
            <a:extLst>
              <a:ext uri="{FF2B5EF4-FFF2-40B4-BE49-F238E27FC236}">
                <a16:creationId xmlns:a16="http://schemas.microsoft.com/office/drawing/2014/main" id="{E44B1C4B-0455-4877-9244-EEF3D798AF86}"/>
              </a:ext>
            </a:extLst>
          </p:cNvPr>
          <p:cNvSpPr>
            <a:spLocks noChangeArrowheads="1"/>
          </p:cNvSpPr>
          <p:nvPr/>
        </p:nvSpPr>
        <p:spPr bwMode="auto">
          <a:xfrm>
            <a:off x="1201267" y="937941"/>
            <a:ext cx="7273560" cy="420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50000"/>
              </a:lnSpc>
              <a:spcAft>
                <a:spcPts val="800"/>
              </a:spcAft>
              <a:buNone/>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While the proposed system demonstrates strong capabilities in secure video copy detection, there are several avenues for further improvement and expansion. Future work could focus on optimizing the computational efficiency of homomorphic encryption operations, which currently impose significant overhead on processing times. Research into lightweight or approximate homomorphic encryption schemes may help balance security with real-time performance </a:t>
            </a:r>
            <a:r>
              <a:rPr lang="en-IN" sz="1800" dirty="0" err="1">
                <a:effectLst/>
                <a:latin typeface="Times New Roman" panose="02020603050405020304" pitchFamily="18" charset="0"/>
                <a:ea typeface="Times New Roman" panose="02020603050405020304" pitchFamily="18" charset="0"/>
                <a:cs typeface="Times New Roman" panose="02020603050405020304" pitchFamily="18" charset="0"/>
              </a:rPr>
              <a:t>demands.Another</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promising direction is the integration of advanced machine learning models, such as transformer-based architectures or graph neural networks, to enhance the extraction of more discriminative and compact features from multi-view videos.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94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5C202-A8AF-CB20-14FE-1BC7A0FB86ED}"/>
              </a:ext>
            </a:extLst>
          </p:cNvPr>
          <p:cNvSpPr txBox="1"/>
          <p:nvPr/>
        </p:nvSpPr>
        <p:spPr>
          <a:xfrm>
            <a:off x="2234481" y="211905"/>
            <a:ext cx="5041024" cy="584775"/>
          </a:xfrm>
          <a:prstGeom prst="rect">
            <a:avLst/>
          </a:prstGeom>
          <a:noFill/>
        </p:spPr>
        <p:txBody>
          <a:bodyPr wrap="square">
            <a:spAutoFit/>
          </a:bodyPr>
          <a:lstStyle/>
          <a:p>
            <a:pPr algn="ctr"/>
            <a:r>
              <a:rPr lang="en-IN" sz="3200" b="1" dirty="0">
                <a:latin typeface="Times New Roman" panose="02020603050405020304" pitchFamily="18" charset="0"/>
                <a:cs typeface="Times New Roman" panose="02020603050405020304" pitchFamily="18" charset="0"/>
              </a:rPr>
              <a:t>Reference</a:t>
            </a:r>
          </a:p>
        </p:txBody>
      </p:sp>
      <p:sp>
        <p:nvSpPr>
          <p:cNvPr id="4" name="Rectangle 1">
            <a:extLst>
              <a:ext uri="{FF2B5EF4-FFF2-40B4-BE49-F238E27FC236}">
                <a16:creationId xmlns:a16="http://schemas.microsoft.com/office/drawing/2014/main" id="{E0363BAD-9D9D-747A-CFE6-730AB53B6F35}"/>
              </a:ext>
            </a:extLst>
          </p:cNvPr>
          <p:cNvSpPr>
            <a:spLocks noChangeArrowheads="1"/>
          </p:cNvSpPr>
          <p:nvPr/>
        </p:nvSpPr>
        <p:spPr bwMode="auto">
          <a:xfrm>
            <a:off x="568387" y="1311547"/>
            <a:ext cx="8943849" cy="378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buNone/>
              <a:tabLst>
                <a:tab pos="457200" algn="l"/>
              </a:tabLst>
            </a:pPr>
            <a:r>
              <a:rPr lang="en-US" sz="1800" dirty="0">
                <a:effectLst/>
                <a:latin typeface="Times New Roman" panose="02020603050405020304" pitchFamily="18" charset="0"/>
                <a:ea typeface="Times New Roman" panose="02020603050405020304" pitchFamily="18" charset="0"/>
              </a:rPr>
              <a:t>Gentry, C. (2009). </a:t>
            </a:r>
            <a:r>
              <a:rPr lang="en-US" sz="1800" i="1" dirty="0">
                <a:effectLst/>
                <a:latin typeface="Times New Roman" panose="02020603050405020304" pitchFamily="18" charset="0"/>
                <a:ea typeface="Times New Roman" panose="02020603050405020304" pitchFamily="18" charset="0"/>
              </a:rPr>
              <a:t>A Fully Homomorphic Encryption Scheme</a:t>
            </a:r>
            <a:r>
              <a:rPr lang="en-US" sz="1800" dirty="0">
                <a:effectLst/>
                <a:latin typeface="Times New Roman" panose="02020603050405020304" pitchFamily="18" charset="0"/>
                <a:ea typeface="Times New Roman" panose="02020603050405020304" pitchFamily="18" charset="0"/>
              </a:rPr>
              <a:t>. Stanford University.</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None/>
              <a:tabLst>
                <a:tab pos="457200" algn="l"/>
              </a:tabLst>
            </a:pPr>
            <a:r>
              <a:rPr lang="en-US" sz="1800" dirty="0" err="1">
                <a:effectLst/>
                <a:latin typeface="Times New Roman" panose="02020603050405020304" pitchFamily="18" charset="0"/>
                <a:ea typeface="Times New Roman" panose="02020603050405020304" pitchFamily="18" charset="0"/>
              </a:rPr>
              <a:t>Brakerski</a:t>
            </a:r>
            <a:r>
              <a:rPr lang="en-US" sz="1800" dirty="0">
                <a:effectLst/>
                <a:latin typeface="Times New Roman" panose="02020603050405020304" pitchFamily="18" charset="0"/>
                <a:ea typeface="Times New Roman" panose="02020603050405020304" pitchFamily="18" charset="0"/>
              </a:rPr>
              <a:t>, Z., Fan, J., &amp; Vercauteren, F. (2012). </a:t>
            </a:r>
            <a:r>
              <a:rPr lang="en-US" sz="1800" i="1" dirty="0">
                <a:effectLst/>
                <a:latin typeface="Times New Roman" panose="02020603050405020304" pitchFamily="18" charset="0"/>
                <a:ea typeface="Times New Roman" panose="02020603050405020304" pitchFamily="18" charset="0"/>
              </a:rPr>
              <a:t>Fully Homomorphic Encryption without Bootstrapping</a:t>
            </a:r>
            <a:r>
              <a:rPr lang="en-US" sz="1800" dirty="0">
                <a:effectLst/>
                <a:latin typeface="Times New Roman" panose="02020603050405020304" pitchFamily="18" charset="0"/>
                <a:ea typeface="Times New Roman" panose="02020603050405020304" pitchFamily="18" charset="0"/>
              </a:rPr>
              <a:t>. In Advances in Cryptology – ITCC.</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None/>
              <a:tabLst>
                <a:tab pos="457200" algn="l"/>
              </a:tabLst>
            </a:pPr>
            <a:r>
              <a:rPr lang="en-US" sz="1800" dirty="0">
                <a:effectLst/>
                <a:latin typeface="Times New Roman" panose="02020603050405020304" pitchFamily="18" charset="0"/>
                <a:ea typeface="Times New Roman" panose="02020603050405020304" pitchFamily="18" charset="0"/>
              </a:rPr>
              <a:t>Cheon, J. H., Kim, A., Kim, M., &amp; Song, Y. (2017). </a:t>
            </a:r>
            <a:r>
              <a:rPr lang="en-US" sz="1800" i="1" dirty="0">
                <a:effectLst/>
                <a:latin typeface="Times New Roman" panose="02020603050405020304" pitchFamily="18" charset="0"/>
                <a:ea typeface="Times New Roman" panose="02020603050405020304" pitchFamily="18" charset="0"/>
              </a:rPr>
              <a:t>Homomorphic Encryption for Arithmetic of Approximate Numbers</a:t>
            </a:r>
            <a:r>
              <a:rPr lang="en-US" sz="1800" dirty="0">
                <a:effectLst/>
                <a:latin typeface="Times New Roman" panose="02020603050405020304" pitchFamily="18" charset="0"/>
                <a:ea typeface="Times New Roman" panose="02020603050405020304" pitchFamily="18" charset="0"/>
              </a:rPr>
              <a:t>. In ASIACRYPT.</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None/>
              <a:tabLst>
                <a:tab pos="457200" algn="l"/>
              </a:tabLst>
            </a:pPr>
            <a:r>
              <a:rPr lang="en-US" sz="1800" dirty="0">
                <a:effectLst/>
                <a:latin typeface="Times New Roman" panose="02020603050405020304" pitchFamily="18" charset="0"/>
                <a:ea typeface="Times New Roman" panose="02020603050405020304" pitchFamily="18" charset="0"/>
              </a:rPr>
              <a:t>Microsoft SEAL (release 3.6).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https://github.com/microsoft/SEAL</a:t>
            </a:r>
            <a:endParaRPr lang="en-IN" sz="1800" dirty="0">
              <a:effectLst/>
              <a:latin typeface="Times New Roman" panose="02020603050405020304" pitchFamily="18" charset="0"/>
              <a:ea typeface="Times New Roman" panose="02020603050405020304" pitchFamily="18" charset="0"/>
            </a:endParaRPr>
          </a:p>
          <a:p>
            <a:pPr marL="342900" lvl="0" indent="-342900" algn="just">
              <a:lnSpc>
                <a:spcPct val="150000"/>
              </a:lnSpc>
              <a:tabLst>
                <a:tab pos="457200" algn="l"/>
              </a:tabLst>
            </a:pPr>
            <a:r>
              <a:rPr lang="en-US" sz="1800" dirty="0">
                <a:effectLst/>
                <a:latin typeface="Times New Roman" panose="02020603050405020304" pitchFamily="18" charset="0"/>
                <a:ea typeface="Times New Roman" panose="02020603050405020304" pitchFamily="18" charset="0"/>
              </a:rPr>
              <a:t>Yu, H., Chen, L., &amp; Wang, L. (2020). </a:t>
            </a:r>
            <a:r>
              <a:rPr lang="en-US" sz="1800" i="1" dirty="0">
                <a:effectLst/>
                <a:latin typeface="Times New Roman" panose="02020603050405020304" pitchFamily="18" charset="0"/>
                <a:ea typeface="Times New Roman" panose="02020603050405020304" pitchFamily="18" charset="0"/>
              </a:rPr>
              <a:t>Privacy-Preserving Multimedia Content Copy Detection Based on Homomorphic Encryption</a:t>
            </a:r>
            <a:r>
              <a:rPr lang="en-US" sz="1800" dirty="0">
                <a:effectLst/>
                <a:latin typeface="Times New Roman" panose="02020603050405020304" pitchFamily="18" charset="0"/>
                <a:ea typeface="Times New Roman" panose="02020603050405020304" pitchFamily="18" charset="0"/>
              </a:rPr>
              <a:t>. IEEE Transactions on Information Forensics and Security, 15, 1232-1243.</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705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4F27C7C-BEEF-C488-F786-980A6FC08CF4}"/>
              </a:ext>
            </a:extLst>
          </p:cNvPr>
          <p:cNvSpPr>
            <a:spLocks noGrp="1"/>
          </p:cNvSpPr>
          <p:nvPr>
            <p:ph type="subTitle"/>
          </p:nvPr>
        </p:nvSpPr>
        <p:spPr/>
        <p:txBody>
          <a:bodyPr/>
          <a:lstStyle/>
          <a:p>
            <a:pPr marL="0" indent="0" algn="ctr">
              <a:buNone/>
            </a:pPr>
            <a:r>
              <a:rPr lang="en-US" sz="5400" dirty="0">
                <a:latin typeface="Times New Roman" panose="02020603050405020304" pitchFamily="18" charset="0"/>
                <a:cs typeface="Times New Roman" panose="02020603050405020304" pitchFamily="18" charset="0"/>
              </a:rPr>
              <a:t>THANK YOU</a:t>
            </a:r>
            <a:endParaRPr lang="en-IN"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75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307" y="58590"/>
            <a:ext cx="2232212" cy="523220"/>
          </a:xfrm>
          <a:prstGeom prst="rect">
            <a:avLst/>
          </a:prstGeom>
          <a:noFill/>
        </p:spPr>
        <p:txBody>
          <a:bodyPr wrap="square" rtlCol="0">
            <a:spAutoFit/>
          </a:bodyPr>
          <a:lstStyle/>
          <a:p>
            <a:r>
              <a:rPr lang="en-IN" sz="2800" b="1" dirty="0">
                <a:latin typeface="Times New Roman" pitchFamily="18" charset="0"/>
                <a:cs typeface="Times New Roman" pitchFamily="18" charset="0"/>
              </a:rPr>
              <a:t>Introduction</a:t>
            </a:r>
            <a:endParaRPr lang="en-US" sz="2800" b="1" dirty="0">
              <a:latin typeface="Times New Roman" pitchFamily="18" charset="0"/>
              <a:cs typeface="Times New Roman" pitchFamily="18" charset="0"/>
            </a:endParaRPr>
          </a:p>
        </p:txBody>
      </p:sp>
      <p:sp>
        <p:nvSpPr>
          <p:cNvPr id="3" name="TextBox 2"/>
          <p:cNvSpPr txBox="1"/>
          <p:nvPr/>
        </p:nvSpPr>
        <p:spPr>
          <a:xfrm>
            <a:off x="661307" y="1316596"/>
            <a:ext cx="8269941" cy="3371885"/>
          </a:xfrm>
          <a:prstGeom prst="rect">
            <a:avLst/>
          </a:prstGeom>
          <a:noFill/>
        </p:spPr>
        <p:txBody>
          <a:bodyPr wrap="square" rtlCol="0">
            <a:spAutoFit/>
          </a:bodyPr>
          <a:lstStyle/>
          <a:p>
            <a:pPr algn="just">
              <a:lnSpc>
                <a:spcPct val="15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widespread use of cloud services and the exponential growth in multimedia content creation have revolutionized how videos are stored, shared, and consumed globally. With increasing internet penetration and the emergence of advanced camera technologies, multi-view videos—videos captured simultaneously from different angles—are becoming more prevalent in domains such as surveillance, virtual reality, telemedicine, and entertainment. While these developments offer enhanced user experiences and broader application scopes, they also raise serious concerns regarding unauthorized duplication, content piracy, and intellectual property violations.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E9B21A-5B79-61A6-578E-106D7DAE09B3}"/>
              </a:ext>
            </a:extLst>
          </p:cNvPr>
          <p:cNvSpPr txBox="1"/>
          <p:nvPr/>
        </p:nvSpPr>
        <p:spPr>
          <a:xfrm>
            <a:off x="3274724" y="151480"/>
            <a:ext cx="5041024" cy="584775"/>
          </a:xfrm>
          <a:prstGeom prst="rect">
            <a:avLst/>
          </a:prstGeom>
          <a:noFill/>
        </p:spPr>
        <p:txBody>
          <a:bodyPr wrap="square">
            <a:spAutoFit/>
          </a:bodyPr>
          <a:lstStyle/>
          <a:p>
            <a:r>
              <a:rPr lang="en-IN" sz="3200" b="1" dirty="0">
                <a:latin typeface="Times New Roman" panose="02020603050405020304" pitchFamily="18" charset="0"/>
                <a:cs typeface="Times New Roman" panose="02020603050405020304" pitchFamily="18" charset="0"/>
              </a:rPr>
              <a:t>literature survey</a:t>
            </a:r>
          </a:p>
        </p:txBody>
      </p:sp>
      <p:sp>
        <p:nvSpPr>
          <p:cNvPr id="2" name="Rectangle 1">
            <a:extLst>
              <a:ext uri="{FF2B5EF4-FFF2-40B4-BE49-F238E27FC236}">
                <a16:creationId xmlns:a16="http://schemas.microsoft.com/office/drawing/2014/main" id="{D18DEC5B-FB3C-411B-D205-4B4F9E28AD19}"/>
              </a:ext>
            </a:extLst>
          </p:cNvPr>
          <p:cNvSpPr>
            <a:spLocks noChangeArrowheads="1"/>
          </p:cNvSpPr>
          <p:nvPr/>
        </p:nvSpPr>
        <p:spPr bwMode="auto">
          <a:xfrm>
            <a:off x="838853" y="803227"/>
            <a:ext cx="8811134" cy="471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50000"/>
              </a:lnSpc>
              <a:spcAft>
                <a:spcPts val="800"/>
              </a:spcAft>
              <a:buNone/>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1. Title: </a:t>
            </a:r>
            <a:r>
              <a:rPr lang="en-IN" sz="1800" b="1" i="1" dirty="0">
                <a:effectLst/>
                <a:latin typeface="Times New Roman" panose="02020603050405020304" pitchFamily="18" charset="0"/>
                <a:ea typeface="Calibri" panose="020F0502020204030204" pitchFamily="34" charset="0"/>
                <a:cs typeface="Times New Roman" panose="02020603050405020304" pitchFamily="18" charset="0"/>
              </a:rPr>
              <a:t>A Secure and Privacy-Preserving Video Surveillance System Using Homomorphic Encryption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Authors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Zhang, H., Wang, C., &amp; Yu, S.</a:t>
            </a:r>
            <a:br>
              <a:rPr lang="en-IN" sz="1800" dirty="0">
                <a:effectLst/>
                <a:latin typeface="Times New Roman" panose="02020603050405020304" pitchFamily="18" charset="0"/>
                <a:ea typeface="Calibri" panose="020F0502020204030204" pitchFamily="34" charset="0"/>
                <a:cs typeface="Times New Roman" panose="02020603050405020304" pitchFamily="18" charset="0"/>
              </a:rPr>
            </a:b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Description Points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Proposed a privacy-preserving video surveillance framework using Fully Homomorphic Encryption (FHE).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2. Title: </a:t>
            </a:r>
            <a:r>
              <a:rPr lang="en-IN" sz="1800" b="1" i="1" dirty="0">
                <a:effectLst/>
                <a:latin typeface="Times New Roman" panose="02020603050405020304" pitchFamily="18" charset="0"/>
                <a:ea typeface="Calibri" panose="020F0502020204030204" pitchFamily="34" charset="0"/>
                <a:cs typeface="Times New Roman" panose="02020603050405020304" pitchFamily="18" charset="0"/>
              </a:rPr>
              <a:t>Robust Video Copy Detection Using </a:t>
            </a:r>
            <a:r>
              <a:rPr lang="en-IN" sz="1800" b="1" i="1" dirty="0" err="1">
                <a:effectLst/>
                <a:latin typeface="Times New Roman" panose="02020603050405020304" pitchFamily="18" charset="0"/>
                <a:ea typeface="Calibri" panose="020F0502020204030204" pitchFamily="34" charset="0"/>
                <a:cs typeface="Times New Roman" panose="02020603050405020304" pitchFamily="18" charset="0"/>
              </a:rPr>
              <a:t>Spatio</a:t>
            </a:r>
            <a:r>
              <a:rPr lang="en-IN" sz="1800" b="1" i="1" dirty="0">
                <a:effectLst/>
                <a:latin typeface="Times New Roman" panose="02020603050405020304" pitchFamily="18" charset="0"/>
                <a:ea typeface="Calibri" panose="020F0502020204030204" pitchFamily="34" charset="0"/>
                <a:cs typeface="Times New Roman" panose="02020603050405020304" pitchFamily="18" charset="0"/>
              </a:rPr>
              <a:t>-Temporal Features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Authors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Chen, L., Wu, F., &amp; Li, H.</a:t>
            </a:r>
            <a:br>
              <a:rPr lang="en-IN" sz="1800" dirty="0">
                <a:effectLst/>
                <a:latin typeface="Times New Roman" panose="02020603050405020304" pitchFamily="18" charset="0"/>
                <a:ea typeface="Calibri" panose="020F0502020204030204" pitchFamily="34" charset="0"/>
                <a:cs typeface="Times New Roman" panose="02020603050405020304" pitchFamily="18" charset="0"/>
              </a:rPr>
            </a:b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Description Points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Developed a video fingerprinting method based on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spatio</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-temporal interest points.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90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6"/>
          <p:cNvSpPr/>
          <p:nvPr/>
        </p:nvSpPr>
        <p:spPr>
          <a:xfrm>
            <a:off x="502560" y="225720"/>
            <a:ext cx="9063720" cy="9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0" strike="noStrike" spc="-1" dirty="0">
                <a:solidFill>
                  <a:srgbClr val="000000"/>
                </a:solidFill>
                <a:latin typeface="Times New Roman" panose="02020603050405020304" pitchFamily="18" charset="0"/>
                <a:ea typeface="DejaVu Sans"/>
                <a:cs typeface="Times New Roman" panose="02020603050405020304" pitchFamily="18" charset="0"/>
              </a:rPr>
              <a:t>Existing System</a:t>
            </a:r>
            <a:endParaRPr lang="en-IN" sz="28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ACAFAE0-BF8D-F884-8035-FD9DB2A6B27A}"/>
              </a:ext>
            </a:extLst>
          </p:cNvPr>
          <p:cNvSpPr>
            <a:spLocks noChangeArrowheads="1"/>
          </p:cNvSpPr>
          <p:nvPr/>
        </p:nvSpPr>
        <p:spPr bwMode="auto">
          <a:xfrm>
            <a:off x="749102" y="1686815"/>
            <a:ext cx="8817178" cy="295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50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In the current digital landscape, various systems have been developed to detect unauthorized video copies. These systems primarily rely on content-based video retrieval (CBVR) techniques and digital video fingerprinting. The typical workflow involves extracting unique, representative features from video files and comparing them to features stored in a database to identify duplicates or near-duplicates. While effective in controlled scenarios, existing systems exhibit significant limitations when applied to modern, complex environments such as multi-view video repositories in the cloud.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8"/>
          <p:cNvSpPr/>
          <p:nvPr/>
        </p:nvSpPr>
        <p:spPr>
          <a:xfrm>
            <a:off x="502560" y="225720"/>
            <a:ext cx="9063720" cy="9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0" strike="noStrike" spc="-1" dirty="0">
                <a:solidFill>
                  <a:srgbClr val="000000"/>
                </a:solidFill>
                <a:latin typeface="Calibri"/>
                <a:ea typeface="DejaVu Sans"/>
              </a:rPr>
              <a:t>Drawbacks</a:t>
            </a:r>
            <a:endParaRPr lang="en-IN" sz="4400" b="0" strike="noStrike" spc="-1" dirty="0">
              <a:solidFill>
                <a:srgbClr val="000000"/>
              </a:solidFill>
              <a:latin typeface="Arial"/>
            </a:endParaRPr>
          </a:p>
        </p:txBody>
      </p:sp>
      <p:sp>
        <p:nvSpPr>
          <p:cNvPr id="3" name="Rectangle 2">
            <a:extLst>
              <a:ext uri="{FF2B5EF4-FFF2-40B4-BE49-F238E27FC236}">
                <a16:creationId xmlns:a16="http://schemas.microsoft.com/office/drawing/2014/main" id="{1BF6E6E8-DB07-5F94-6189-1F70102D78B4}"/>
              </a:ext>
            </a:extLst>
          </p:cNvPr>
          <p:cNvSpPr>
            <a:spLocks noChangeArrowheads="1"/>
          </p:cNvSpPr>
          <p:nvPr/>
        </p:nvSpPr>
        <p:spPr bwMode="auto">
          <a:xfrm>
            <a:off x="314746" y="1024063"/>
            <a:ext cx="8749718" cy="37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High Computational Overhead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Homomorphic encryption, while secure, introduces significant computational overhead. Performing encrypted-domain operations such as similarity matching can be slow, especially for large video datasets, impacting real-time detection performance.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Storage Requirements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Encrypted feature vectors are typically larger in size than their plaintext counterparts. This increased data size can lead to higher cloud storage costs and may require more robust data management strategies.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0"/>
          <p:cNvSpPr/>
          <p:nvPr/>
        </p:nvSpPr>
        <p:spPr>
          <a:xfrm>
            <a:off x="508452" y="70599"/>
            <a:ext cx="9063720" cy="9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0" strike="noStrike" spc="-1" dirty="0">
                <a:solidFill>
                  <a:srgbClr val="000000"/>
                </a:solidFill>
                <a:latin typeface="Times New Roman" panose="02020603050405020304" pitchFamily="18" charset="0"/>
                <a:ea typeface="DejaVu Sans"/>
                <a:cs typeface="Times New Roman" panose="02020603050405020304" pitchFamily="18" charset="0"/>
              </a:rPr>
              <a:t>Proposed System</a:t>
            </a:r>
            <a:endParaRPr lang="en-IN" sz="28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74160CC-D8EC-52F7-7BCC-FC999B0EC6C1}"/>
              </a:ext>
            </a:extLst>
          </p:cNvPr>
          <p:cNvSpPr>
            <a:spLocks noChangeArrowheads="1"/>
          </p:cNvSpPr>
          <p:nvPr/>
        </p:nvSpPr>
        <p:spPr bwMode="auto">
          <a:xfrm>
            <a:off x="854513" y="1633086"/>
            <a:ext cx="7766971" cy="337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50000"/>
              </a:lnSpc>
              <a:spcAft>
                <a:spcPts val="800"/>
              </a:spcAft>
              <a:buNone/>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To overcome the limitations of existing video copy detection systems, this project proposes a </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Homomorphic Encryption Based Video Copy Detection System</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specifically designed for </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multi-view videos stored in a cloud environment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The goal is to provide a </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secure, privacy-preserving, and efficient framework</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that can detect duplicate or pirated video content without exposing the original data to unauthorized parties, including cloud service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providers.The</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core innovation of the proposed system lies in the use of </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homomorphic encryption (HE)</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which enables computations to be carried out on encrypted data..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2"/>
          <p:cNvSpPr/>
          <p:nvPr/>
        </p:nvSpPr>
        <p:spPr>
          <a:xfrm>
            <a:off x="502560" y="225720"/>
            <a:ext cx="9063720" cy="9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0" strike="noStrike" spc="-1" dirty="0">
                <a:solidFill>
                  <a:srgbClr val="000000"/>
                </a:solidFill>
                <a:latin typeface="Calibri"/>
                <a:ea typeface="DejaVu Sans"/>
              </a:rPr>
              <a:t>Advantages</a:t>
            </a:r>
            <a:endParaRPr lang="en-IN" sz="4400" b="0" strike="noStrike" spc="-1" dirty="0">
              <a:solidFill>
                <a:srgbClr val="000000"/>
              </a:solidFill>
              <a:latin typeface="Arial"/>
            </a:endParaRPr>
          </a:p>
        </p:txBody>
      </p:sp>
      <p:sp>
        <p:nvSpPr>
          <p:cNvPr id="3" name="Rectangle 1">
            <a:extLst>
              <a:ext uri="{FF2B5EF4-FFF2-40B4-BE49-F238E27FC236}">
                <a16:creationId xmlns:a16="http://schemas.microsoft.com/office/drawing/2014/main" id="{8EC1ED73-8027-7564-7E45-8E5E7ADF29AD}"/>
              </a:ext>
            </a:extLst>
          </p:cNvPr>
          <p:cNvSpPr>
            <a:spLocks noChangeArrowheads="1"/>
          </p:cNvSpPr>
          <p:nvPr/>
        </p:nvSpPr>
        <p:spPr bwMode="auto">
          <a:xfrm>
            <a:off x="625515" y="1546820"/>
            <a:ext cx="8817810" cy="31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Aft>
                <a:spcPts val="800"/>
              </a:spcAft>
              <a:buNone/>
              <a:tabLst>
                <a:tab pos="457200" algn="l"/>
              </a:tabLs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End-to-End Privacy Preservation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50000"/>
              </a:lnSpc>
              <a:spcAft>
                <a:spcPts val="800"/>
              </a:spcAft>
              <a:buSzPts val="1000"/>
              <a:buFont typeface="Courier New" panose="02070309020205020404" pitchFamily="49" charset="0"/>
              <a:buChar char="o"/>
              <a:tabLst>
                <a:tab pos="914400" algn="l"/>
              </a:tabLs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The use of </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homomorphic encryption</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ensures that video features are never exposed in plaintext, maintaining complete confidentiality of user data throughout the copy detection process.</a:t>
            </a:r>
          </a:p>
          <a:p>
            <a:pPr marL="742950" lvl="1" indent="-285750" algn="just">
              <a:lnSpc>
                <a:spcPct val="150000"/>
              </a:lnSpc>
              <a:spcAft>
                <a:spcPts val="800"/>
              </a:spcAft>
              <a:buSzPts val="1000"/>
              <a:buFont typeface="Courier New" panose="02070309020205020404" pitchFamily="49" charset="0"/>
              <a:buChar char="o"/>
              <a:tabLst>
                <a:tab pos="914400" algn="l"/>
              </a:tabLs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Even cloud providers or system administrators cannot access the original video content.</a:t>
            </a:r>
          </a:p>
          <a:p>
            <a:pPr marL="342900" lvl="0" indent="-342900" algn="just">
              <a:lnSpc>
                <a:spcPct val="150000"/>
              </a:lnSpc>
              <a:spcAft>
                <a:spcPts val="800"/>
              </a:spcAft>
              <a:buNone/>
              <a:tabLst>
                <a:tab pos="457200" algn="l"/>
              </a:tabLs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Secure Computation in Encrypted Domain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50000"/>
              </a:lnSpc>
              <a:spcAft>
                <a:spcPts val="800"/>
              </a:spcAft>
              <a:buSzPts val="1000"/>
              <a:buFont typeface="Courier New" panose="02070309020205020404" pitchFamily="49" charset="0"/>
              <a:buChar char="o"/>
              <a:tabLst>
                <a:tab pos="914400" algn="l"/>
              </a:tabLs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Enables matching and comparison operations directly on </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encrypted features</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eliminating the need for decryption during analysis.</a:t>
            </a:r>
          </a:p>
          <a:p>
            <a:pPr marL="742950" lvl="1" indent="-285750" algn="just">
              <a:lnSpc>
                <a:spcPct val="150000"/>
              </a:lnSpc>
              <a:spcAft>
                <a:spcPts val="800"/>
              </a:spcAft>
              <a:buSzPts val="1000"/>
              <a:buFont typeface="Courier New" panose="02070309020205020404" pitchFamily="49" charset="0"/>
              <a:buChar char="o"/>
              <a:tabLst>
                <a:tab pos="914400" algn="l"/>
              </a:tabLs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Ensures </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zero knowledge</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processing, which significantly reduces the risk of data breaches.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4"/>
          <p:cNvSpPr/>
          <p:nvPr/>
        </p:nvSpPr>
        <p:spPr>
          <a:xfrm>
            <a:off x="673920" y="187920"/>
            <a:ext cx="8978760" cy="81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62500" lnSpcReduction="20000"/>
          </a:bodyPr>
          <a:lstStyle/>
          <a:p>
            <a:pPr>
              <a:lnSpc>
                <a:spcPct val="100000"/>
              </a:lnSpc>
            </a:pPr>
            <a:r>
              <a:rPr lang="en-US" sz="4400" b="1" u="sng" strike="noStrike" spc="-1">
                <a:solidFill>
                  <a:srgbClr val="775F55"/>
                </a:solidFill>
                <a:uFillTx/>
                <a:latin typeface="Tw Cen MT"/>
                <a:ea typeface="DejaVu Sans"/>
              </a:rPr>
              <a:t>HARDWARE REQUIREMENTS:</a:t>
            </a:r>
            <a:br>
              <a:rPr sz="4400"/>
            </a:br>
            <a:endParaRPr lang="en-IN" sz="4400" b="0" strike="noStrike" spc="-1">
              <a:solidFill>
                <a:srgbClr val="000000"/>
              </a:solidFill>
              <a:latin typeface="Arial"/>
            </a:endParaRPr>
          </a:p>
        </p:txBody>
      </p:sp>
      <p:sp>
        <p:nvSpPr>
          <p:cNvPr id="171" name="CustomShape 13"/>
          <p:cNvSpPr/>
          <p:nvPr/>
        </p:nvSpPr>
        <p:spPr>
          <a:xfrm>
            <a:off x="673920" y="1321920"/>
            <a:ext cx="8978760" cy="370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20040" indent="-316440">
              <a:lnSpc>
                <a:spcPct val="100000"/>
              </a:lnSpc>
              <a:spcBef>
                <a:spcPts val="700"/>
              </a:spcBef>
              <a:buClr>
                <a:srgbClr val="DD8047"/>
              </a:buClr>
              <a:buSzPct val="60000"/>
              <a:buFont typeface="Wingdings" charset="2"/>
              <a:buChar char=""/>
            </a:pPr>
            <a:r>
              <a:rPr lang="en-GB" sz="2000" b="0" strike="noStrike" spc="-1" dirty="0">
                <a:solidFill>
                  <a:srgbClr val="000000"/>
                </a:solidFill>
                <a:latin typeface="Tw Cen MT"/>
                <a:ea typeface="DejaVu Sans"/>
              </a:rPr>
              <a:t>System		 			: 	i3</a:t>
            </a:r>
            <a:endParaRPr lang="en-IN" sz="2000" b="0" strike="noStrike" spc="-1" dirty="0">
              <a:solidFill>
                <a:srgbClr val="000000"/>
              </a:solidFill>
              <a:latin typeface="Arial"/>
            </a:endParaRPr>
          </a:p>
          <a:p>
            <a:pPr marL="320040" indent="-316440">
              <a:lnSpc>
                <a:spcPct val="100000"/>
              </a:lnSpc>
              <a:spcBef>
                <a:spcPts val="700"/>
              </a:spcBef>
              <a:buClr>
                <a:srgbClr val="DD8047"/>
              </a:buClr>
              <a:buSzPct val="60000"/>
              <a:buFont typeface="Wingdings" charset="2"/>
              <a:buChar char=""/>
            </a:pPr>
            <a:r>
              <a:rPr lang="en-GB" sz="2000" b="0" strike="noStrike" spc="-1" dirty="0">
                <a:solidFill>
                  <a:srgbClr val="000000"/>
                </a:solidFill>
                <a:latin typeface="Tw Cen MT"/>
                <a:ea typeface="DejaVu Sans"/>
              </a:rPr>
              <a:t>Hard Disk           				: 	250 GB</a:t>
            </a:r>
            <a:endParaRPr lang="en-IN" sz="2000" b="0" strike="noStrike" spc="-1" dirty="0">
              <a:solidFill>
                <a:srgbClr val="000000"/>
              </a:solidFill>
              <a:latin typeface="Arial"/>
            </a:endParaRPr>
          </a:p>
          <a:p>
            <a:pPr marL="320040" indent="-316440">
              <a:lnSpc>
                <a:spcPct val="100000"/>
              </a:lnSpc>
              <a:spcBef>
                <a:spcPts val="700"/>
              </a:spcBef>
              <a:buClr>
                <a:srgbClr val="DD8047"/>
              </a:buClr>
              <a:buSzPct val="60000"/>
              <a:buFont typeface="Wingdings" charset="2"/>
              <a:buChar char=""/>
            </a:pPr>
            <a:r>
              <a:rPr lang="en-GB" sz="2000" b="0" strike="noStrike" spc="-1" dirty="0">
                <a:solidFill>
                  <a:srgbClr val="000000"/>
                </a:solidFill>
                <a:latin typeface="Tw Cen MT"/>
                <a:ea typeface="DejaVu Sans"/>
              </a:rPr>
              <a:t>RAM						:	4 GB</a:t>
            </a:r>
            <a:endParaRPr lang="en-IN" sz="2000" b="0" strike="noStrike" spc="-1" dirty="0">
              <a:solidFill>
                <a:srgbClr val="000000"/>
              </a:solidFill>
              <a:latin typeface="Arial"/>
            </a:endParaRPr>
          </a:p>
          <a:p>
            <a:pPr>
              <a:lnSpc>
                <a:spcPct val="100000"/>
              </a:lnSpc>
              <a:spcBef>
                <a:spcPts val="700"/>
              </a:spcBef>
            </a:pPr>
            <a:endParaRPr lang="en-IN" sz="2900" b="0" strike="noStrike" spc="-1" dirty="0">
              <a:solidFill>
                <a:srgbClr val="00000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TotalTime>
  <Words>1048</Words>
  <Application>Microsoft Office PowerPoint</Application>
  <PresentationFormat>Custom</PresentationFormat>
  <Paragraphs>57</Paragraphs>
  <Slides>28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Courier New</vt:lpstr>
      <vt:lpstr>Symbol</vt:lpstr>
      <vt:lpstr>Times New Roman</vt:lpstr>
      <vt:lpstr>Tw Cen MT</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perikala Gowtham</dc:creator>
  <cp:lastModifiedBy>ankitha chinnapa reddy</cp:lastModifiedBy>
  <cp:revision>36</cp:revision>
  <dcterms:created xsi:type="dcterms:W3CDTF">2024-02-19T10:18:03Z</dcterms:created>
  <dcterms:modified xsi:type="dcterms:W3CDTF">2025-05-26T05:27:22Z</dcterms:modified>
  <dc:language>en-IN</dc:language>
</cp:coreProperties>
</file>