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8" r:id="rId4"/>
    <p:sldId id="262" r:id="rId5"/>
    <p:sldId id="270" r:id="rId6"/>
    <p:sldId id="260" r:id="rId7"/>
    <p:sldId id="271" r:id="rId8"/>
    <p:sldId id="272" r:id="rId9"/>
    <p:sldId id="261" r:id="rId10"/>
    <p:sldId id="263" r:id="rId11"/>
    <p:sldId id="268" r:id="rId12"/>
    <p:sldId id="269" r:id="rId13"/>
    <p:sldId id="264" r:id="rId14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Nti50xg2XRrBvWtHp4kRMJjbp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55B343-7E14-4770-A847-83FCE4B00E2A}">
  <a:tblStyle styleId="{4955B343-7E14-4770-A847-83FCE4B00E2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52BB52-9344-4888-BAAB-23EE69EF6852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1743DB02-8817-4E3B-98D5-4692DFDFD8F1}" type="pres">
      <dgm:prSet presAssocID="{3A52BB52-9344-4888-BAAB-23EE69EF6852}" presName="Name0" presStyleCnt="0">
        <dgm:presLayoutVars>
          <dgm:chMax/>
          <dgm:chPref/>
          <dgm:dir/>
        </dgm:presLayoutVars>
      </dgm:prSet>
      <dgm:spPr/>
    </dgm:pt>
  </dgm:ptLst>
  <dgm:cxnLst>
    <dgm:cxn modelId="{4BFE3325-CE0E-413D-8014-ED4CF14C7576}" type="presOf" srcId="{3A52BB52-9344-4888-BAAB-23EE69EF6852}" destId="{1743DB02-8817-4E3B-98D5-4692DFDFD8F1}" srcOrd="0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248a47aca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3248a47aca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b2e095db7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3b2e095db7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3891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news.abplive.com/auto/parking-problem-india-how-much-time-indians-waste-searching-for-a-spot-178359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/>
          <p:nvPr/>
        </p:nvSpPr>
        <p:spPr>
          <a:xfrm>
            <a:off x="781669" y="2263988"/>
            <a:ext cx="758066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400"/>
            </a:pPr>
            <a:r>
              <a:rPr lang="en-IN" sz="2800" b="1" dirty="0">
                <a:highlight>
                  <a:srgbClr val="FFFFFF"/>
                </a:highlight>
                <a:latin typeface="Algerian" panose="04020705040A02060702" pitchFamily="82" charset="0"/>
              </a:rPr>
              <a:t>PARKING SLOT BOOKING SYSTEM</a:t>
            </a:r>
            <a:endParaRPr lang="en-US" sz="2800" b="1" dirty="0">
              <a:solidFill>
                <a:srgbClr val="222222"/>
              </a:solidFill>
              <a:highlight>
                <a:srgbClr val="FFFFFF"/>
              </a:highlight>
              <a:latin typeface="Algerian" panose="04020705040A02060702" pitchFamily="82" charset="0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b2e095db71_0_30"/>
          <p:cNvSpPr txBox="1"/>
          <p:nvPr/>
        </p:nvSpPr>
        <p:spPr>
          <a:xfrm>
            <a:off x="118950" y="41850"/>
            <a:ext cx="87279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b="1" i="0" u="sng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Innovation/Inventive step in the technology </a:t>
            </a:r>
            <a:endParaRPr lang="en-US" sz="2000" b="1" i="0" u="sng" strike="noStrike" cap="none" dirty="0">
              <a:solidFill>
                <a:schemeClr val="dk1"/>
              </a:solidFill>
              <a:highlight>
                <a:srgbClr val="FFFFFF"/>
              </a:highlight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06" name="Google Shape;106;g3b2e095db71_0_30"/>
          <p:cNvSpPr txBox="1"/>
          <p:nvPr/>
        </p:nvSpPr>
        <p:spPr>
          <a:xfrm>
            <a:off x="6697650" y="4287900"/>
            <a:ext cx="21492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27C72-3670-4D4B-FB61-054128051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" y="772170"/>
            <a:ext cx="797705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Real-time slot detection using IoT sensors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Cloud-based live slot synchronization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cancels booking if vehicle not placed before three alerts.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Recommends new nearby empty slots if all slots in one place in full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444F0C0-A571-BC48-1192-43F6E9E246EB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18950" y="3969132"/>
            <a:ext cx="83783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Transition from per-slot sensor dependency to infrastructure-level intelligent sensing for large-scale deployment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Real-time slot state management (FREE–RESERVED–OCCUPIED) to eliminate double booking and inconsistencies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314AF9-DBB3-A85A-B08D-B1DA5A032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09" y="1871133"/>
            <a:ext cx="7140441" cy="20762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AB77B9-F29C-2DDA-D3F3-F25E7D55662C}"/>
              </a:ext>
            </a:extLst>
          </p:cNvPr>
          <p:cNvSpPr txBox="1"/>
          <p:nvPr/>
        </p:nvSpPr>
        <p:spPr>
          <a:xfrm>
            <a:off x="915661" y="3698065"/>
            <a:ext cx="3025698" cy="2294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379EE-B474-06A9-C1E8-F2AF9C37D1C8}"/>
              </a:ext>
            </a:extLst>
          </p:cNvPr>
          <p:cNvSpPr txBox="1"/>
          <p:nvPr/>
        </p:nvSpPr>
        <p:spPr>
          <a:xfrm>
            <a:off x="323221" y="3353579"/>
            <a:ext cx="2812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/>
              <a:t>Vehicle owners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/>
              <a:t>Parking operators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000" dirty="0"/>
              <a:t>Malls and campus administrators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6A7E2-F7C2-3192-8F2F-A4811C0A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8644"/>
            <a:ext cx="8520600" cy="57270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u="sng" dirty="0">
                <a:latin typeface="Roboto"/>
                <a:ea typeface="Roboto"/>
                <a:cs typeface="Roboto"/>
                <a:sym typeface="Roboto"/>
              </a:rPr>
              <a:t>Applicable Regulations</a:t>
            </a:r>
            <a:r>
              <a:rPr lang="en-US" sz="2400" b="1" u="sng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&amp; Regulatory road map</a:t>
            </a:r>
            <a:br>
              <a:rPr lang="en-US" sz="2400" b="1" u="sng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lang="en-IN" sz="24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64513-C24E-2994-CAFA-8E65545EF3F0}"/>
              </a:ext>
            </a:extLst>
          </p:cNvPr>
          <p:cNvSpPr txBox="1"/>
          <p:nvPr/>
        </p:nvSpPr>
        <p:spPr>
          <a:xfrm>
            <a:off x="311700" y="1039204"/>
            <a:ext cx="8144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Applicable Regulations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Act, 2000 (India):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Ensures secure handling of user data, online transactions, and digital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Protection &amp; Privacy Guidelines: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User information (mobile number, booking details, payment data) is stored securely with encrypted cloud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City Mission Guidelines (MoHUA):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Aligns with Government of India initiatives for smart mobility and intelligent infrastructure.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IoT &amp; Wireless Communication Standards: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ESP32 and Wi-Fi modules comply with standard ISM band regulations.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Payment Regulations (RBI):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UPI and digital payment gateways follow RBI guidelines for secure transactions.</a:t>
            </a:r>
          </a:p>
          <a:p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759240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87EC8-A939-51A6-8AEA-8E3643A6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33"/>
          <a:stretch>
            <a:fillRect/>
          </a:stretch>
        </p:blipFill>
        <p:spPr>
          <a:xfrm>
            <a:off x="3932130" y="1443469"/>
            <a:ext cx="5211870" cy="270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1CCE6-69E8-5B6D-839A-3614921B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95" y="171780"/>
            <a:ext cx="8520600" cy="5727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u="sng" dirty="0"/>
              <a:t>Regulatory Road 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CCA82-BC62-59AE-D53A-AAD23B71DA5C}"/>
              </a:ext>
            </a:extLst>
          </p:cNvPr>
          <p:cNvSpPr txBox="1"/>
          <p:nvPr/>
        </p:nvSpPr>
        <p:spPr>
          <a:xfrm>
            <a:off x="122765" y="584359"/>
            <a:ext cx="88989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Search &amp; Discovery: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The user opens the app to search for a location, triggering an instant system check for real-time slot availability.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Intelligent Rerouting: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If the primary location is full, the system automatically queries and recommends nearby alternatives; otherwise, it displays available slots.</a:t>
            </a:r>
          </a:p>
          <a:p>
            <a:endParaRPr lang="en-IN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92454B4-6BDC-5138-CB33-6F5C61692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95" y="1474083"/>
            <a:ext cx="480654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Booking &amp; Payment: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user selects a specific slot and completes the digital payment, which immediately starts a "validation timer" to secure the reservation.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Anti-Ghost Monitoring: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Sensors monitor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slot for vehicle arrival while the system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sends up to three alerts to ensure the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booking is genuine.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Auto-Cancellation Protocol: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If the vehicle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 not detected after the third alert, the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system automatically cancels the booking to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free up the space for others.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Arrival Validation: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Once the vehicle 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7467B-F7F9-4A40-E64E-14771598394B}"/>
              </a:ext>
            </a:extLst>
          </p:cNvPr>
          <p:cNvSpPr txBox="1"/>
          <p:nvPr/>
        </p:nvSpPr>
        <p:spPr>
          <a:xfrm>
            <a:off x="122295" y="4069963"/>
            <a:ext cx="8962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physically detected by the sensor, the system updates the booking status to "Occupied" and logs the entry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time.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Exit &amp; Settlement: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Upon vehicle exit, the sensors trigger the final fee calculation, process any remaining payment, and reset the slot status to "Available."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176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 txBox="1"/>
          <p:nvPr/>
        </p:nvSpPr>
        <p:spPr>
          <a:xfrm>
            <a:off x="167042" y="310944"/>
            <a:ext cx="71283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000" b="1" i="0" u="sng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Objectives, activities, milestones and timelines</a:t>
            </a:r>
            <a:endParaRPr sz="2000" b="1" i="0" u="sng" strike="noStrike" cap="none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9"/>
          <p:cNvSpPr txBox="1"/>
          <p:nvPr/>
        </p:nvSpPr>
        <p:spPr>
          <a:xfrm flipH="1">
            <a:off x="630625" y="2302050"/>
            <a:ext cx="834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500" b="1" i="0" u="none" strike="noStrike" cap="none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	</a:t>
            </a:r>
            <a:endParaRPr sz="1500" b="1" i="0" u="none" strike="noStrike" cap="none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A diagram of a project timeline&#10;&#10;AI-generated content may be incorrect.">
            <a:extLst>
              <a:ext uri="{FF2B5EF4-FFF2-40B4-BE49-F238E27FC236}">
                <a16:creationId xmlns:a16="http://schemas.microsoft.com/office/drawing/2014/main" id="{56D38597-C477-1DA7-71E9-D048F8D83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8" t="26934" r="1196" b="-861"/>
          <a:stretch>
            <a:fillRect/>
          </a:stretch>
        </p:blipFill>
        <p:spPr>
          <a:xfrm>
            <a:off x="226742" y="2021158"/>
            <a:ext cx="8690516" cy="2943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5BCF8-EC46-82DD-E836-1E93EBA88B70}"/>
              </a:ext>
            </a:extLst>
          </p:cNvPr>
          <p:cNvSpPr txBox="1"/>
          <p:nvPr/>
        </p:nvSpPr>
        <p:spPr>
          <a:xfrm>
            <a:off x="226742" y="795454"/>
            <a:ext cx="8478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project executes a structured 8-month roadmap, starting with Problem Definition and System Architecture (Months 1-2) to establish a robust technical foundation. The core development phase (Months 3-6) focuses on building the IoT sensor network, cloud backend, and mobile application, culminating in a fully integrated entry-exit billing system. The final stage (Months 7-8) is dedicated to Pilot Deployment and Field Validation, ensuring the system achieves ≥90% accuracy and operational stability before national-scale rollout.</a:t>
            </a:r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/>
          <p:nvPr/>
        </p:nvSpPr>
        <p:spPr>
          <a:xfrm>
            <a:off x="251889" y="115387"/>
            <a:ext cx="83865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2400"/>
            </a:pPr>
            <a:r>
              <a:rPr lang="en-US" sz="2000" b="1" dirty="0">
                <a:highlight>
                  <a:srgbClr val="FFFFFF"/>
                </a:highlight>
                <a:latin typeface="+mj-lt"/>
              </a:rPr>
              <a:t>S-PARK : IoT-Enabled Real-Time Parking Booking System</a:t>
            </a:r>
            <a:endParaRPr sz="2000" b="1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3"/>
          <p:cNvSpPr txBox="1"/>
          <p:nvPr/>
        </p:nvSpPr>
        <p:spPr>
          <a:xfrm flipH="1">
            <a:off x="327691" y="2684946"/>
            <a:ext cx="834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500" b="1" i="0" u="none" strike="noStrike" cap="none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	</a:t>
            </a:r>
            <a:endParaRPr sz="1500" b="1" i="0" u="none" strike="noStrike" cap="none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5E76F44-1578-7829-FAD0-8BB9FFAB7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083070"/>
              </p:ext>
            </p:extLst>
          </p:nvPr>
        </p:nvGraphicFramePr>
        <p:xfrm>
          <a:off x="4103309" y="802780"/>
          <a:ext cx="2731879" cy="164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749F0F-3FDA-C3F8-31AF-BD7B76737D89}"/>
              </a:ext>
            </a:extLst>
          </p:cNvPr>
          <p:cNvSpPr txBox="1"/>
          <p:nvPr/>
        </p:nvSpPr>
        <p:spPr>
          <a:xfrm>
            <a:off x="327691" y="1026932"/>
            <a:ext cx="8683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The Reality:</a:t>
            </a:r>
            <a:r>
              <a:rPr lang="en-US" dirty="0"/>
              <a:t> Rapid urbanization has dramatically increased vehicle density, yet parking infrastructure           remains static and disconnected. Drivers in metro cities waste valuable time and fuel merely "circling" to    find open spaces, creating a cycle of congestion and pollution that chokes city streets.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9E06E-9E6E-2B2C-6057-4AA364FA60F0}"/>
              </a:ext>
            </a:extLst>
          </p:cNvPr>
          <p:cNvSpPr txBox="1"/>
          <p:nvPr/>
        </p:nvSpPr>
        <p:spPr>
          <a:xfrm>
            <a:off x="327691" y="607799"/>
            <a:ext cx="377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1" u="sng" dirty="0"/>
              <a:t>THE PROBLEM STATEMENT: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35EB5B-84B5-01E1-A2F4-1612A75DCB48}"/>
              </a:ext>
            </a:extLst>
          </p:cNvPr>
          <p:cNvSpPr txBox="1"/>
          <p:nvPr/>
        </p:nvSpPr>
        <p:spPr>
          <a:xfrm>
            <a:off x="402032" y="1815397"/>
            <a:ext cx="5411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Failures: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Blind Navigation:</a:t>
            </a:r>
            <a:r>
              <a:rPr lang="en-US" dirty="0"/>
              <a:t> Existing systems lack real-time slot availability, forcing drivers to rely on luck rather than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Manual Bottlenecks:</a:t>
            </a:r>
            <a:r>
              <a:rPr lang="en-US" dirty="0"/>
              <a:t> The reliance on manual attendants and physical tokens creates slow entry/exit queues that cannot scale during peak hours.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Inefficient Allocation:</a:t>
            </a:r>
            <a:r>
              <a:rPr lang="en-US" dirty="0"/>
              <a:t> High-demand spaces remain unmonetized while drivers struggle to find parking nearby.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6FF759-A41A-8952-F671-3B6C7739F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486" y="1916811"/>
            <a:ext cx="2796405" cy="19726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798D18-272B-FD05-AC1F-0A5DBB016B42}"/>
              </a:ext>
            </a:extLst>
          </p:cNvPr>
          <p:cNvSpPr txBox="1"/>
          <p:nvPr/>
        </p:nvSpPr>
        <p:spPr>
          <a:xfrm>
            <a:off x="417025" y="3782494"/>
            <a:ext cx="8452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Drivers in Indian metros waste nearly </a:t>
            </a:r>
            <a:r>
              <a:rPr lang="en-US" b="1" dirty="0"/>
              <a:t>7 days a year</a:t>
            </a:r>
            <a:r>
              <a:rPr lang="en-US" dirty="0"/>
              <a:t> searching for </a:t>
            </a:r>
          </a:p>
          <a:p>
            <a:r>
              <a:rPr lang="en-US" dirty="0"/>
              <a:t>slots, a struggle that directly fuels </a:t>
            </a:r>
            <a:r>
              <a:rPr lang="en-US" b="1" dirty="0"/>
              <a:t>30% of total urban traffic congestion</a:t>
            </a:r>
            <a:r>
              <a:rPr lang="en-US" dirty="0"/>
              <a:t> (</a:t>
            </a:r>
            <a:r>
              <a:rPr lang="en-US" dirty="0">
                <a:hlinkClick r:id="rId9"/>
              </a:rPr>
              <a:t>BCG &amp; Uber Study</a:t>
            </a:r>
            <a:r>
              <a:rPr lang="en-US" dirty="0"/>
              <a:t>). This crisis is accelerating annually as </a:t>
            </a:r>
            <a:r>
              <a:rPr lang="en-US" b="1" dirty="0"/>
              <a:t>20 million new vehicles</a:t>
            </a:r>
            <a:r>
              <a:rPr lang="en-US" dirty="0"/>
              <a:t> hit the roads, overwhelming infrastructure that cannot keep pace.</a:t>
            </a:r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248a47aca2_0_6"/>
          <p:cNvSpPr txBox="1"/>
          <p:nvPr/>
        </p:nvSpPr>
        <p:spPr>
          <a:xfrm>
            <a:off x="945770" y="134010"/>
            <a:ext cx="819823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2400"/>
            </a:pPr>
            <a:r>
              <a:rPr lang="en-US" sz="2000" b="1" dirty="0">
                <a:highlight>
                  <a:srgbClr val="FFFFFF"/>
                </a:highlight>
                <a:latin typeface="+mj-lt"/>
              </a:rPr>
              <a:t>S-PARK : IoT-Enabled Real-Time Parking Booking System</a:t>
            </a:r>
            <a:endParaRPr sz="2000" b="1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2715F7-7DAB-6BDA-05E5-930245792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98" y="642497"/>
            <a:ext cx="83835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1600" b="1" u="sng" dirty="0"/>
              <a:t>The S-Park Solution:</a:t>
            </a:r>
            <a:r>
              <a:rPr lang="en-US" sz="1600" u="sng" dirty="0"/>
              <a:t> </a:t>
            </a:r>
            <a:r>
              <a:rPr lang="en-US" dirty="0"/>
              <a:t>focusing on the "Gold Standard" automation and efficiency components we discussed: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D871C-E6B0-C44D-88D7-BD24DBF88D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23" t="8299" r="10305" b="4246"/>
          <a:stretch>
            <a:fillRect/>
          </a:stretch>
        </p:blipFill>
        <p:spPr>
          <a:xfrm>
            <a:off x="6501643" y="1437459"/>
            <a:ext cx="2032758" cy="2320209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ADEE1C94-514A-3B77-A9FA-C73C65072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62" y="1212570"/>
            <a:ext cx="5831092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a. Precision Occupancy Detection: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Ultrasonic sensors and ESP32s deliver instant, interference-free status updates to eliminate manual checking delays.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b. Anti-Ghosting Validation Logic: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Timer-based monitoring auto-cancels bookings after three failed alerts to prevent artificial scarcity.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c. Intelligent Rerouting Algorithm: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dynamic engine instantly recommends nearby alternatives if the selected slot is fully booked.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 End-to-End Automation: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Seamless integration triggers status updates and fee calculations automatically upon entry and exit.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e. Real-Time Cloud Sync: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High-frequency HTTP transmission ensures the app reflects ground reality with sub-second latency.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29925" y="335709"/>
            <a:ext cx="88479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0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Current status of the Technology</a:t>
            </a:r>
          </a:p>
          <a:p>
            <a:pPr marR="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100000"/>
            </a:pPr>
            <a:r>
              <a:rPr lang="en" sz="2000" b="1" i="0" u="sng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 b="1" i="0" u="sng" strike="noStrike" cap="none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6"/>
          <p:cNvSpPr txBox="1"/>
          <p:nvPr/>
        </p:nvSpPr>
        <p:spPr>
          <a:xfrm>
            <a:off x="228985" y="760121"/>
            <a:ext cx="88479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Core Function: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A functional prototype that uses ultrasonic sensors to detect the presence of a vehicle in</a:t>
            </a:r>
          </a:p>
          <a:p>
            <a:pPr>
              <a:spcBef>
                <a:spcPts val="600"/>
              </a:spcBef>
              <a:buSzPct val="100000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a single parking slot and updates the status in real-time on a server.</a:t>
            </a:r>
          </a:p>
          <a:p>
            <a:pPr indent="-28575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Slot Operations: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The system correctly identifies "Occupied" and "Vacant" states. A basic validation timer </a:t>
            </a:r>
          </a:p>
          <a:p>
            <a:pPr>
              <a:spcBef>
                <a:spcPts val="600"/>
              </a:spcBef>
              <a:buSzPct val="100000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     is implemented to detect no-shows after a booking is made.</a:t>
            </a:r>
          </a:p>
        </p:txBody>
      </p:sp>
      <p:sp>
        <p:nvSpPr>
          <p:cNvPr id="97" name="Google Shape;97;p6"/>
          <p:cNvSpPr txBox="1"/>
          <p:nvPr/>
        </p:nvSpPr>
        <p:spPr>
          <a:xfrm flipH="1">
            <a:off x="630625" y="2302050"/>
            <a:ext cx="834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	</a:t>
            </a:r>
            <a:endParaRPr sz="15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D0289-7B16-6426-728C-BE2B2A3872FD}"/>
              </a:ext>
            </a:extLst>
          </p:cNvPr>
          <p:cNvSpPr txBox="1"/>
          <p:nvPr/>
        </p:nvSpPr>
        <p:spPr>
          <a:xfrm>
            <a:off x="228985" y="4505704"/>
            <a:ext cx="806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Video Link: </a:t>
            </a:r>
            <a:r>
              <a:rPr lang="en-IN" u="sng" dirty="0">
                <a:solidFill>
                  <a:srgbClr val="000099"/>
                </a:solidFill>
              </a:rPr>
              <a:t>https://drive.google.com/file/d/1pbAs4ekpuDeP2GhdtvPFr90S5XoX_y4U/view?usp=drive_link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3394BF-6CEC-E53A-076B-1A7CCD1D6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5" y="2114308"/>
            <a:ext cx="5153336" cy="167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Tech Stack: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Built using an ESP32 microcontroller interfaced with HC-SR04 ultrasonic sensors. Data is transmitted via Wi-Fi to a Firebase/AWS IoT Core backend for status storage.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 Output: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Real-time slot availability is displayed on a simple web dashboard. Booking logs and sensor data are stored in a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cloud database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56E31-2D33-ACFB-69A8-C02B8DAB2B74}"/>
              </a:ext>
            </a:extLst>
          </p:cNvPr>
          <p:cNvSpPr txBox="1"/>
          <p:nvPr/>
        </p:nvSpPr>
        <p:spPr>
          <a:xfrm>
            <a:off x="683984" y="164602"/>
            <a:ext cx="793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j-lt"/>
              </a:rPr>
              <a:t>S-PARK : IoT-Enabled Real-Time Parking Booking System</a:t>
            </a:r>
            <a:endParaRPr lang="en-IN" sz="1800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C5801-0338-1DEF-9B5B-CB01B7BE97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70"/>
          <a:stretch>
            <a:fillRect/>
          </a:stretch>
        </p:blipFill>
        <p:spPr>
          <a:xfrm>
            <a:off x="5312843" y="1895420"/>
            <a:ext cx="3764042" cy="1896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56A142-12D4-7B9A-CBD7-3B5CB2C3A362}"/>
              </a:ext>
            </a:extLst>
          </p:cNvPr>
          <p:cNvSpPr txBox="1"/>
          <p:nvPr/>
        </p:nvSpPr>
        <p:spPr>
          <a:xfrm>
            <a:off x="228985" y="3791690"/>
            <a:ext cx="856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Validation: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Detecting vehicle arrival with the sensor, and automatically updating the slot status, proving the core concept's viability.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226F-618D-350E-0F8F-A7164F95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7922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/>
              <a:t>S-PARK : IoT-Enabled Real-Time Parking Booking System</a:t>
            </a:r>
            <a:br>
              <a:rPr lang="en-IN" sz="1800" b="1" dirty="0"/>
            </a:br>
            <a:endParaRPr lang="en-IN" sz="1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28D567-EC6F-BE8E-708C-AD348BEA6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322062"/>
              </p:ext>
            </p:extLst>
          </p:nvPr>
        </p:nvGraphicFramePr>
        <p:xfrm>
          <a:off x="221940" y="1295044"/>
          <a:ext cx="8817983" cy="3413760"/>
        </p:xfrm>
        <a:graphic>
          <a:graphicData uri="http://schemas.openxmlformats.org/drawingml/2006/table">
            <a:tbl>
              <a:tblPr/>
              <a:tblGrid>
                <a:gridCol w="2608919">
                  <a:extLst>
                    <a:ext uri="{9D8B030D-6E8A-4147-A177-3AD203B41FA5}">
                      <a16:colId xmlns:a16="http://schemas.microsoft.com/office/drawing/2014/main" val="2744309595"/>
                    </a:ext>
                  </a:extLst>
                </a:gridCol>
                <a:gridCol w="2977042">
                  <a:extLst>
                    <a:ext uri="{9D8B030D-6E8A-4147-A177-3AD203B41FA5}">
                      <a16:colId xmlns:a16="http://schemas.microsoft.com/office/drawing/2014/main" val="1772432014"/>
                    </a:ext>
                  </a:extLst>
                </a:gridCol>
                <a:gridCol w="3232022">
                  <a:extLst>
                    <a:ext uri="{9D8B030D-6E8A-4147-A177-3AD203B41FA5}">
                      <a16:colId xmlns:a16="http://schemas.microsoft.com/office/drawing/2014/main" val="265545294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/>
                        <a:t>CURRENT PROTOTYPE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>
                          <a:solidFill>
                            <a:schemeClr val="tx1"/>
                          </a:solidFill>
                        </a:rPr>
                        <a:t>FUTURE PRODUCT (TRL 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25824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Sensing Technology</a:t>
                      </a:r>
                      <a:endParaRPr lang="en-IN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Ultrasonic Sensors (HC-SR04)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AI-Powered Cameras (ANPR &amp; Object Detection)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86822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Processing Unit</a:t>
                      </a:r>
                      <a:endParaRPr lang="en-IN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Single ESP32 Microcontroller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Distributed Edge AI Computing (e.g., Jetson Nano)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037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Booking Validation</a:t>
                      </a:r>
                      <a:endParaRPr lang="en-IN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Basic Timer-Based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Multi-Factor (Timer + Camera Visual Confirmation)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9799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Interface</a:t>
                      </a:r>
                      <a:endParaRPr lang="en-IN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dirty="0"/>
                        <a:t>Basic Web/Mobile Dashboard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Full-Featured App with Navigation &amp; Payments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71038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Scalability</a:t>
                      </a:r>
                      <a:endParaRPr lang="en-IN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Single Slot / Small Cluster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Multi-Level, Multi-Location Cloud Architecture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91079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Additional Services</a:t>
                      </a:r>
                      <a:endParaRPr lang="en-IN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IN" sz="1400"/>
                        <a:t>None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Integrated EV Charging &amp; Dynamic Pricing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696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D7E0C2-6517-AE76-54EC-C825090EB861}"/>
              </a:ext>
            </a:extLst>
          </p:cNvPr>
          <p:cNvSpPr txBox="1"/>
          <p:nvPr/>
        </p:nvSpPr>
        <p:spPr>
          <a:xfrm>
            <a:off x="215590" y="775090"/>
            <a:ext cx="86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800" b="1" u="sng" dirty="0"/>
              <a:t>Current Prototype vs. Future Product</a:t>
            </a:r>
          </a:p>
        </p:txBody>
      </p:sp>
    </p:spTree>
    <p:extLst>
      <p:ext uri="{BB962C8B-B14F-4D97-AF65-F5344CB8AC3E}">
        <p14:creationId xmlns:p14="http://schemas.microsoft.com/office/powerpoint/2010/main" val="2474064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/>
          <p:nvPr/>
        </p:nvSpPr>
        <p:spPr>
          <a:xfrm>
            <a:off x="129900" y="230654"/>
            <a:ext cx="90141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1800" b="1" i="0" u="sng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Market Potential </a:t>
            </a:r>
            <a:endParaRPr sz="1800" b="1" i="0" u="sng" strike="noStrike" cap="none" dirty="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C633A3-C9BA-7F88-C827-BFF123D8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45" b="6741"/>
          <a:stretch>
            <a:fillRect/>
          </a:stretch>
        </p:blipFill>
        <p:spPr>
          <a:xfrm>
            <a:off x="1354774" y="2508662"/>
            <a:ext cx="6564351" cy="263483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85508B8-96F0-DCDA-02D1-432661D60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62" y="618243"/>
            <a:ext cx="87241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Smart Parking Boom: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India’s market is projected to surge from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$289M to $882M by 2033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growing at a massive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13.2% CAGR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Government Drivers: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Smart Cities Mission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investing over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₹1.64 lakh crore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actively funding tech-driven solutions for urban decongestion.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Critical Demand: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With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4.30 million new vehicles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added annually to Indian roads, the "space crunch" is creating an urgent need for automated management.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Strategic Opportunity: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We target the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30% of total city traffic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caused purely by parking searches, placing us exactly where "High Growth Tech" meets "Urban Necessity."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659B-44AB-1F12-C45B-B0B7D96D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n-IN" sz="1800" b="1" u="sng" dirty="0"/>
              <a:t>Indian Competitors (Alternate Technologies)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8BF368-F882-595A-7FEC-583A4A725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599989"/>
              </p:ext>
            </p:extLst>
          </p:nvPr>
        </p:nvGraphicFramePr>
        <p:xfrm>
          <a:off x="311700" y="1122788"/>
          <a:ext cx="8520600" cy="3776315"/>
        </p:xfrm>
        <a:graphic>
          <a:graphicData uri="http://schemas.openxmlformats.org/drawingml/2006/table">
            <a:tbl>
              <a:tblPr/>
              <a:tblGrid>
                <a:gridCol w="1546837">
                  <a:extLst>
                    <a:ext uri="{9D8B030D-6E8A-4147-A177-3AD203B41FA5}">
                      <a16:colId xmlns:a16="http://schemas.microsoft.com/office/drawing/2014/main" val="960317917"/>
                    </a:ext>
                  </a:extLst>
                </a:gridCol>
                <a:gridCol w="2274848">
                  <a:extLst>
                    <a:ext uri="{9D8B030D-6E8A-4147-A177-3AD203B41FA5}">
                      <a16:colId xmlns:a16="http://schemas.microsoft.com/office/drawing/2014/main" val="1365420884"/>
                    </a:ext>
                  </a:extLst>
                </a:gridCol>
                <a:gridCol w="2445835">
                  <a:extLst>
                    <a:ext uri="{9D8B030D-6E8A-4147-A177-3AD203B41FA5}">
                      <a16:colId xmlns:a16="http://schemas.microsoft.com/office/drawing/2014/main" val="242211309"/>
                    </a:ext>
                  </a:extLst>
                </a:gridCol>
                <a:gridCol w="2253080">
                  <a:extLst>
                    <a:ext uri="{9D8B030D-6E8A-4147-A177-3AD203B41FA5}">
                      <a16:colId xmlns:a16="http://schemas.microsoft.com/office/drawing/2014/main" val="949547406"/>
                    </a:ext>
                  </a:extLst>
                </a:gridCol>
              </a:tblGrid>
              <a:tr h="324527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Competitor</a:t>
                      </a:r>
                      <a:endParaRPr lang="en-IN" sz="12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Focus Area</a:t>
                      </a:r>
                      <a:endParaRPr lang="en-IN" sz="12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Strengths</a:t>
                      </a:r>
                      <a:endParaRPr lang="en-IN" sz="12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Weakness (Your Edge)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05501"/>
                  </a:ext>
                </a:extLst>
              </a:tr>
              <a:tr h="1150596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Park+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Residential &amp; Corp. Security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Super App Ecosystem:</a:t>
                      </a:r>
                      <a:r>
                        <a:rPr lang="en-US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Massive retention via integrated FASTag, car wash, and insurance services.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Hardware Heavy: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Relies on RFID/Barriers in gated societies; </a:t>
                      </a:r>
                      <a:r>
                        <a:rPr lang="en-US" sz="1200" u="none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less effective for open, unstructured public parking.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832837"/>
                  </a:ext>
                </a:extLst>
              </a:tr>
              <a:tr h="1150596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ValetEZ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Valet Parking Automation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Mall/Station Dominance:</a:t>
                      </a:r>
                      <a:r>
                        <a:rPr lang="en-US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"Valet-on-Demand" model removes the parking hassle entirely for premium users.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Manpower Dependent: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r>
                        <a:rPr lang="en-US" sz="1200" u="none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Relies on human drivers (valets), 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making it harder to scale than your fully automated sensor system.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071211"/>
                  </a:ext>
                </a:extLst>
              </a:tr>
              <a:tr h="1150596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Get My Parking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B2B Smart City Platform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Interoperability:</a:t>
                      </a:r>
                      <a:r>
                        <a:rPr lang="en-US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"Plug-n-Play" retrofitting allows them to upgrade old equipment without replacing it.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No Consumer Brand: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They sell software to operators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, </a:t>
                      </a:r>
                      <a:r>
                        <a:rPr lang="en-US" sz="1200" u="none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lacking a direct app for drivers to quickly book a spot on the fly.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99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157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250F-69F2-F5E9-E9F9-9B00F68B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04498"/>
            <a:ext cx="8520600" cy="5727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IN" sz="2000" b="1" u="sng" dirty="0"/>
              <a:t>Global Competitors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207640-73EC-EC50-4625-EB5A8BCAD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618813"/>
              </p:ext>
            </p:extLst>
          </p:nvPr>
        </p:nvGraphicFramePr>
        <p:xfrm>
          <a:off x="311700" y="1077198"/>
          <a:ext cx="8407096" cy="3695524"/>
        </p:xfrm>
        <a:graphic>
          <a:graphicData uri="http://schemas.openxmlformats.org/drawingml/2006/table">
            <a:tbl>
              <a:tblPr/>
              <a:tblGrid>
                <a:gridCol w="1531968">
                  <a:extLst>
                    <a:ext uri="{9D8B030D-6E8A-4147-A177-3AD203B41FA5}">
                      <a16:colId xmlns:a16="http://schemas.microsoft.com/office/drawing/2014/main" val="746848087"/>
                    </a:ext>
                  </a:extLst>
                </a:gridCol>
                <a:gridCol w="2088995">
                  <a:extLst>
                    <a:ext uri="{9D8B030D-6E8A-4147-A177-3AD203B41FA5}">
                      <a16:colId xmlns:a16="http://schemas.microsoft.com/office/drawing/2014/main" val="4807615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97623923"/>
                    </a:ext>
                  </a:extLst>
                </a:gridCol>
                <a:gridCol w="2347733">
                  <a:extLst>
                    <a:ext uri="{9D8B030D-6E8A-4147-A177-3AD203B41FA5}">
                      <a16:colId xmlns:a16="http://schemas.microsoft.com/office/drawing/2014/main" val="3390583374"/>
                    </a:ext>
                  </a:extLst>
                </a:gridCol>
              </a:tblGrid>
              <a:tr h="31758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Competitor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Focus Area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Strengths</a:t>
                      </a:r>
                      <a:endParaRPr lang="en-IN" sz="12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Weakness (Your Edge)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67038"/>
                  </a:ext>
                </a:extLst>
              </a:tr>
              <a:tr h="112598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JustPark</a:t>
                      </a: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(UK)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Private Driveway Rentals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Unlock Hidden Supply:</a:t>
                      </a:r>
                      <a:r>
                        <a:rPr lang="en-US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Allows homeowners to rent out driveways, vastly increasing inventory.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No Real-Time Validation: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Lacks sensors, leading to disputes if a "booked" driveway is blocked by another car.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55170"/>
                  </a:ext>
                </a:extLst>
              </a:tr>
              <a:tr h="112598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SpotHero (USA)</a:t>
                      </a:r>
                      <a:endParaRPr lang="en-IN" sz="12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Garage Yield Management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Dynamic Pricing:</a:t>
                      </a:r>
                      <a:r>
                        <a:rPr lang="en-US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Sophisticated AI adjusts rates based on demand to maximize revenue.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Aggregator Only: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They sell digital tickets but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 don't control the physical ground sensors, 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risking "ghost" bookings.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905365"/>
                  </a:ext>
                </a:extLst>
              </a:tr>
              <a:tr h="112598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 b="1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AppyParking</a:t>
                      </a:r>
                      <a:r>
                        <a:rPr lang="en-IN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(UK)</a:t>
                      </a:r>
                      <a:endParaRPr lang="en-IN" sz="12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IN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On-Street Compliance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High-Def Mapping:</a:t>
                      </a:r>
                      <a:r>
                        <a:rPr lang="en-US" sz="12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Digitizes curbside rules (Red/Yellow lines) to show legal parking spots.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Costly Maintenance</a:t>
                      </a:r>
                      <a:r>
                        <a:rPr lang="en-US" sz="1200" b="1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: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highlight>
                            <a:srgbClr val="FFFF00"/>
                          </a:highlight>
                          <a:latin typeface="Google Sans Text"/>
                        </a:rPr>
                        <a:t> Requires constant, expensive </a:t>
                      </a:r>
                      <a:r>
                        <a:rPr lang="en-US" sz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re-mapping of cities to keep data accurate.</a:t>
                      </a:r>
                    </a:p>
                  </a:txBody>
                  <a:tcPr marL="80070" marR="80070" marT="53380" marB="53380" anchor="ctr">
                    <a:lnL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923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213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873D3F-D457-29BE-D814-5F9ED0F7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9" r="4083"/>
          <a:stretch>
            <a:fillRect/>
          </a:stretch>
        </p:blipFill>
        <p:spPr>
          <a:xfrm>
            <a:off x="4668643" y="2717550"/>
            <a:ext cx="4125951" cy="2394390"/>
          </a:xfrm>
          <a:prstGeom prst="rect">
            <a:avLst/>
          </a:prstGeom>
        </p:spPr>
      </p:pic>
      <p:sp>
        <p:nvSpPr>
          <p:cNvPr id="88" name="Google Shape;88;p5"/>
          <p:cNvSpPr txBox="1"/>
          <p:nvPr/>
        </p:nvSpPr>
        <p:spPr>
          <a:xfrm>
            <a:off x="185854" y="581282"/>
            <a:ext cx="67893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Ø"/>
            </a:pPr>
            <a:r>
              <a:rPr lang="en" sz="2000" b="1" i="0" u="sng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Aim &amp; Objectives</a:t>
            </a:r>
            <a:endParaRPr sz="2000" b="1" i="0" u="sng" strike="noStrike" cap="none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5"/>
          <p:cNvSpPr txBox="1"/>
          <p:nvPr/>
        </p:nvSpPr>
        <p:spPr>
          <a:xfrm flipH="1">
            <a:off x="630625" y="2302050"/>
            <a:ext cx="8347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500" b="1" i="0" u="none" strike="noStrike" cap="none">
                <a:solidFill>
                  <a:srgbClr val="66666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   	</a:t>
            </a:r>
            <a:endParaRPr sz="1500" b="1" i="0" u="none" strike="noStrike" cap="none">
              <a:solidFill>
                <a:srgbClr val="66666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185854" y="803257"/>
            <a:ext cx="7958400" cy="129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200"/>
              </a:spcBef>
            </a:pP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Aim:</a:t>
            </a:r>
            <a:b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/>
              <a:t>To design and deploy a Smart IoT-Based Parking Management System</a:t>
            </a:r>
            <a:br>
              <a:rPr lang="en-US" sz="1600" dirty="0"/>
            </a:br>
            <a:br>
              <a:rPr lang="en-US" sz="16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  <a:endParaRPr sz="2000" b="1"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62853F-C013-3107-80D7-9291893C4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54" y="2717550"/>
            <a:ext cx="5305357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Minimize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urban traffic congestion and fuel wastage caused by drivers searching for parking.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Enable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seamless, advance slot reservations 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through a user-friendly mobile interface.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Eliminate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booking conflicts (double-booking) through synchronized cloud database management.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80467-E263-5F76-B3F9-D114270D78C9}"/>
              </a:ext>
            </a:extLst>
          </p:cNvPr>
          <p:cNvSpPr txBox="1"/>
          <p:nvPr/>
        </p:nvSpPr>
        <p:spPr>
          <a:xfrm>
            <a:off x="185854" y="2118531"/>
            <a:ext cx="871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Maximize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parking infrastructure utility by identifying and releasing unused slots automatically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</a:rPr>
              <a:t>Monitor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individual parking slots in real-time using ESP32-controlled sensor nodes.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1576</Words>
  <Application>Microsoft Office PowerPoint</Application>
  <PresentationFormat>On-screen Show (16:9)</PresentationFormat>
  <Paragraphs>138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Wingdings</vt:lpstr>
      <vt:lpstr>Google Sans Text</vt:lpstr>
      <vt:lpstr>Arial</vt:lpstr>
      <vt:lpstr>Roboto</vt:lpstr>
      <vt:lpstr>Algerian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S-PARK : IoT-Enabled Real-Time Parking Booking System </vt:lpstr>
      <vt:lpstr>PowerPoint Presentation</vt:lpstr>
      <vt:lpstr>Indian Competitors (Alternate Technologies)</vt:lpstr>
      <vt:lpstr>Global Competitors</vt:lpstr>
      <vt:lpstr>Aim:  To design and deploy a Smart IoT-Based Parking Management System  Objectives:</vt:lpstr>
      <vt:lpstr>PowerPoint Presentation</vt:lpstr>
      <vt:lpstr>Applicable Regulations  &amp; Regulatory road map </vt:lpstr>
      <vt:lpstr>Regulatory Road 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Sai Shyam Narayanan</dc:creator>
  <cp:lastModifiedBy>Nihal Kata</cp:lastModifiedBy>
  <cp:revision>9</cp:revision>
  <dcterms:modified xsi:type="dcterms:W3CDTF">2026-02-27T13:49:01Z</dcterms:modified>
</cp:coreProperties>
</file>